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8" r:id="rId2"/>
    <p:sldId id="310" r:id="rId3"/>
    <p:sldId id="311" r:id="rId4"/>
    <p:sldId id="290" r:id="rId5"/>
    <p:sldId id="328" r:id="rId6"/>
    <p:sldId id="295" r:id="rId7"/>
    <p:sldId id="298" r:id="rId8"/>
    <p:sldId id="327" r:id="rId9"/>
    <p:sldId id="329" r:id="rId10"/>
    <p:sldId id="333" r:id="rId11"/>
    <p:sldId id="285" r:id="rId12"/>
    <p:sldId id="261" r:id="rId13"/>
    <p:sldId id="264" r:id="rId14"/>
    <p:sldId id="296" r:id="rId15"/>
    <p:sldId id="288" r:id="rId16"/>
    <p:sldId id="289" r:id="rId17"/>
    <p:sldId id="338" r:id="rId18"/>
    <p:sldId id="297" r:id="rId19"/>
    <p:sldId id="266" r:id="rId20"/>
    <p:sldId id="340" r:id="rId21"/>
    <p:sldId id="341" r:id="rId22"/>
    <p:sldId id="342" r:id="rId23"/>
    <p:sldId id="323" r:id="rId24"/>
    <p:sldId id="321" r:id="rId25"/>
    <p:sldId id="280" r:id="rId26"/>
    <p:sldId id="281" r:id="rId27"/>
    <p:sldId id="318" r:id="rId28"/>
    <p:sldId id="319" r:id="rId29"/>
    <p:sldId id="320" r:id="rId30"/>
    <p:sldId id="339" r:id="rId31"/>
    <p:sldId id="325" r:id="rId32"/>
    <p:sldId id="345" r:id="rId33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389423544279194"/>
                  <c:y val="0.159075167687372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/>
                      <a:t>25</a:t>
                    </a:r>
                    <a:r>
                      <a:rPr lang="en-US" sz="1100" b="1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480071935452454E-2"/>
                  <c:y val="-0.24115594925634296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100" b="1" dirty="0" smtClean="0"/>
                      <a:t>40</a:t>
                    </a:r>
                    <a:r>
                      <a:rPr lang="en-US" sz="1100" b="1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498930689219406"/>
                  <c:y val="9.6762904636920347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/>
                      <a:t>35</a:t>
                    </a:r>
                    <a:r>
                      <a:rPr lang="en-US" sz="1100" b="1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Sheet1!$F$3:$H$3</c:f>
              <c:strCache>
                <c:ptCount val="3"/>
                <c:pt idx="0">
                  <c:v>In-Patient</c:v>
                </c:pt>
                <c:pt idx="1">
                  <c:v>Out-Patient</c:v>
                </c:pt>
                <c:pt idx="2">
                  <c:v>Pharmacy</c:v>
                </c:pt>
              </c:strCache>
            </c:strRef>
          </c:cat>
          <c:val>
            <c:numRef>
              <c:f>Sheet1!$F$4:$H$4</c:f>
              <c:numCache>
                <c:formatCode>0%</c:formatCode>
                <c:ptCount val="3"/>
                <c:pt idx="0">
                  <c:v>-0.25</c:v>
                </c:pt>
                <c:pt idx="1">
                  <c:v>-0.4</c:v>
                </c:pt>
                <c:pt idx="2">
                  <c:v>-0.35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4716B-6670-46AE-B858-0DEB4CB095B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87A9EA-3C03-4868-8491-85C2211FBC82}">
      <dgm:prSet phldrT="[Text]" custT="1"/>
      <dgm:spPr/>
      <dgm:t>
        <a:bodyPr/>
        <a:lstStyle/>
        <a:p>
          <a:r>
            <a:rPr lang="en-US" sz="2000" b="1" dirty="0" smtClean="0"/>
            <a:t>Medical Industry</a:t>
          </a:r>
          <a:endParaRPr lang="en-US" sz="2000" b="1" dirty="0"/>
        </a:p>
      </dgm:t>
    </dgm:pt>
    <dgm:pt modelId="{1853369B-E2C6-4F6E-B5AF-8A7B98B0AD52}" type="parTrans" cxnId="{479AB9DB-7679-4BEF-8F1D-59F4824906EE}">
      <dgm:prSet/>
      <dgm:spPr/>
      <dgm:t>
        <a:bodyPr/>
        <a:lstStyle/>
        <a:p>
          <a:endParaRPr lang="en-US"/>
        </a:p>
      </dgm:t>
    </dgm:pt>
    <dgm:pt modelId="{9522475A-19C4-48C3-B1FB-1A54D2758665}" type="sibTrans" cxnId="{479AB9DB-7679-4BEF-8F1D-59F4824906EE}">
      <dgm:prSet custT="1"/>
      <dgm:spPr/>
      <dgm:t>
        <a:bodyPr/>
        <a:lstStyle/>
        <a:p>
          <a:r>
            <a:rPr lang="en-US" sz="1800" b="1" dirty="0" smtClean="0"/>
            <a:t>Health care providers</a:t>
          </a:r>
          <a:endParaRPr lang="en-US" sz="1800" b="1" dirty="0"/>
        </a:p>
      </dgm:t>
    </dgm:pt>
    <dgm:pt modelId="{9F5AD23E-95AF-4C40-91F5-7485588CFE63}">
      <dgm:prSet custT="1"/>
      <dgm:spPr/>
      <dgm:t>
        <a:bodyPr/>
        <a:lstStyle/>
        <a:p>
          <a:r>
            <a:rPr lang="en-US" sz="1800" b="1" dirty="0" smtClean="0"/>
            <a:t>Technology and operations </a:t>
          </a:r>
          <a:endParaRPr lang="en-US" sz="1800" b="1" dirty="0"/>
        </a:p>
      </dgm:t>
    </dgm:pt>
    <dgm:pt modelId="{E1A7DDE0-D15F-41B1-9A6E-FA10E507DDB1}" type="parTrans" cxnId="{DB91E485-322F-49D0-B6D6-C4ABA64CE1EE}">
      <dgm:prSet/>
      <dgm:spPr/>
      <dgm:t>
        <a:bodyPr/>
        <a:lstStyle/>
        <a:p>
          <a:endParaRPr lang="en-US"/>
        </a:p>
      </dgm:t>
    </dgm:pt>
    <dgm:pt modelId="{02A9F417-AFBC-4992-AF72-4864001BD39F}" type="sibTrans" cxnId="{DB91E485-322F-49D0-B6D6-C4ABA64CE1EE}">
      <dgm:prSet custT="1"/>
      <dgm:spPr/>
      <dgm:t>
        <a:bodyPr/>
        <a:lstStyle/>
        <a:p>
          <a:r>
            <a:rPr lang="en-US" sz="1800" b="1" dirty="0" smtClean="0"/>
            <a:t>Third party Administrators</a:t>
          </a:r>
          <a:endParaRPr lang="en-US" sz="1800" b="1" dirty="0"/>
        </a:p>
      </dgm:t>
    </dgm:pt>
    <dgm:pt modelId="{E481D94E-E495-42FE-BD3D-3D368AB51C52}">
      <dgm:prSet phldrT="[Text]" custT="1"/>
      <dgm:spPr/>
      <dgm:t>
        <a:bodyPr/>
        <a:lstStyle/>
        <a:p>
          <a:r>
            <a:rPr lang="en-US" sz="2000" b="1" dirty="0" smtClean="0"/>
            <a:t>Users</a:t>
          </a:r>
          <a:endParaRPr lang="en-US" sz="2000" b="1" dirty="0"/>
        </a:p>
      </dgm:t>
    </dgm:pt>
    <dgm:pt modelId="{C7C5B334-E917-4727-905D-95CCCFCCB18A}" type="sibTrans" cxnId="{5638C572-C2AD-4F23-AB16-5D1C2ECA9851}">
      <dgm:prSet custT="1"/>
      <dgm:spPr/>
      <dgm:t>
        <a:bodyPr/>
        <a:lstStyle/>
        <a:p>
          <a:r>
            <a:rPr lang="en-US" sz="2000" b="1" dirty="0" smtClean="0"/>
            <a:t>Professionals </a:t>
          </a:r>
          <a:endParaRPr lang="en-US" sz="2000" b="1" dirty="0"/>
        </a:p>
      </dgm:t>
    </dgm:pt>
    <dgm:pt modelId="{3E105CEC-13A4-407E-A044-04D7E160AF6B}" type="parTrans" cxnId="{5638C572-C2AD-4F23-AB16-5D1C2ECA9851}">
      <dgm:prSet/>
      <dgm:spPr/>
      <dgm:t>
        <a:bodyPr/>
        <a:lstStyle/>
        <a:p>
          <a:endParaRPr lang="en-US"/>
        </a:p>
      </dgm:t>
    </dgm:pt>
    <dgm:pt modelId="{DB780A8B-D367-48E4-847A-8695A043C3F7}">
      <dgm:prSet phldrT="[Text]" custT="1"/>
      <dgm:spPr/>
      <dgm:t>
        <a:bodyPr/>
        <a:lstStyle/>
        <a:p>
          <a:r>
            <a:rPr lang="en-US" sz="1800" b="1" dirty="0" smtClean="0"/>
            <a:t>Regulators</a:t>
          </a:r>
          <a:endParaRPr lang="en-US" sz="1600" b="1" dirty="0"/>
        </a:p>
      </dgm:t>
    </dgm:pt>
    <dgm:pt modelId="{CEAA1EE3-5D85-4EB5-9114-5FE6DA3110E9}" type="sibTrans" cxnId="{0DA03FBC-9730-47B8-B13E-B984FDFAF85F}">
      <dgm:prSet custT="1"/>
      <dgm:spPr/>
      <dgm:t>
        <a:bodyPr/>
        <a:lstStyle/>
        <a:p>
          <a:r>
            <a:rPr lang="en-US" sz="3600" b="1" dirty="0" smtClean="0"/>
            <a:t>(Re) Insurers</a:t>
          </a:r>
          <a:endParaRPr lang="en-US" sz="3600" b="1" dirty="0"/>
        </a:p>
      </dgm:t>
    </dgm:pt>
    <dgm:pt modelId="{8C6C3E6F-06B9-4B12-A085-3C45018E92B5}" type="parTrans" cxnId="{0DA03FBC-9730-47B8-B13E-B984FDFAF85F}">
      <dgm:prSet/>
      <dgm:spPr/>
      <dgm:t>
        <a:bodyPr/>
        <a:lstStyle/>
        <a:p>
          <a:endParaRPr lang="en-US"/>
        </a:p>
      </dgm:t>
    </dgm:pt>
    <dgm:pt modelId="{CFD75C92-9E18-44AF-B7A0-AD798921EF7A}" type="pres">
      <dgm:prSet presAssocID="{99A4716B-6670-46AE-B858-0DEB4CB095B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C775EB2-A18A-4938-9E40-FD305FD375A8}" type="pres">
      <dgm:prSet presAssocID="{2D87A9EA-3C03-4868-8491-85C2211FBC82}" presName="composite" presStyleCnt="0"/>
      <dgm:spPr/>
    </dgm:pt>
    <dgm:pt modelId="{089C2073-A45D-4AEA-91EA-62E9B54E5F33}" type="pres">
      <dgm:prSet presAssocID="{2D87A9EA-3C03-4868-8491-85C2211FBC82}" presName="Parent1" presStyleLbl="node1" presStyleIdx="0" presStyleCnt="8" custScaleX="177156" custScaleY="68302" custLinFactNeighborX="66717" custLinFactNeighborY="199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790BF-E212-42B6-84A9-DB54599F100F}" type="pres">
      <dgm:prSet presAssocID="{2D87A9EA-3C03-4868-8491-85C2211FBC82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A34EA-B90F-44A9-9639-553D0B77BDDF}" type="pres">
      <dgm:prSet presAssocID="{2D87A9EA-3C03-4868-8491-85C2211FBC82}" presName="BalanceSpacing" presStyleCnt="0"/>
      <dgm:spPr/>
    </dgm:pt>
    <dgm:pt modelId="{FF91AEA6-BC66-43A3-8CC6-8838F1F424B3}" type="pres">
      <dgm:prSet presAssocID="{2D87A9EA-3C03-4868-8491-85C2211FBC82}" presName="BalanceSpacing1" presStyleCnt="0"/>
      <dgm:spPr/>
    </dgm:pt>
    <dgm:pt modelId="{55B394CB-0F1B-4D4C-89E5-BF2A2BFFA57B}" type="pres">
      <dgm:prSet presAssocID="{9522475A-19C4-48C3-B1FB-1A54D2758665}" presName="Accent1Text" presStyleLbl="node1" presStyleIdx="1" presStyleCnt="8" custScaleX="161052" custScaleY="90910" custLinFactNeighborX="-41773" custLinFactNeighborY="27138"/>
      <dgm:spPr/>
      <dgm:t>
        <a:bodyPr/>
        <a:lstStyle/>
        <a:p>
          <a:endParaRPr lang="en-US"/>
        </a:p>
      </dgm:t>
    </dgm:pt>
    <dgm:pt modelId="{8D64FF3D-908F-434C-9BB0-AC3823FB6405}" type="pres">
      <dgm:prSet presAssocID="{9522475A-19C4-48C3-B1FB-1A54D2758665}" presName="spaceBetweenRectangles" presStyleCnt="0"/>
      <dgm:spPr/>
    </dgm:pt>
    <dgm:pt modelId="{F7D37BD9-38FD-4461-943F-3A09C46761B9}" type="pres">
      <dgm:prSet presAssocID="{E481D94E-E495-42FE-BD3D-3D368AB51C52}" presName="composite" presStyleCnt="0"/>
      <dgm:spPr/>
    </dgm:pt>
    <dgm:pt modelId="{F0F3022D-C5AC-4590-81BD-01021ED15C2B}" type="pres">
      <dgm:prSet presAssocID="{E481D94E-E495-42FE-BD3D-3D368AB51C52}" presName="Parent1" presStyleLbl="node1" presStyleIdx="2" presStyleCnt="8" custScaleX="178367" custLinFactX="-91545" custLinFactNeighborX="-100000" custLinFactNeighborY="345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BB561-0F68-4598-A3C5-E1C617411062}" type="pres">
      <dgm:prSet presAssocID="{E481D94E-E495-42FE-BD3D-3D368AB51C5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9C577-FC94-4C25-81F8-A80572FAB7E6}" type="pres">
      <dgm:prSet presAssocID="{E481D94E-E495-42FE-BD3D-3D368AB51C52}" presName="BalanceSpacing" presStyleCnt="0"/>
      <dgm:spPr/>
    </dgm:pt>
    <dgm:pt modelId="{8EE4A81D-ED0E-4C8D-824A-3F4B3626E0C6}" type="pres">
      <dgm:prSet presAssocID="{E481D94E-E495-42FE-BD3D-3D368AB51C52}" presName="BalanceSpacing1" presStyleCnt="0"/>
      <dgm:spPr/>
    </dgm:pt>
    <dgm:pt modelId="{A30D173F-258C-4775-A3CB-607ABDC7ED79}" type="pres">
      <dgm:prSet presAssocID="{C7C5B334-E917-4727-905D-95CCCFCCB18A}" presName="Accent1Text" presStyleLbl="node1" presStyleIdx="3" presStyleCnt="8" custScaleX="191721" custLinFactX="17912" custLinFactNeighborX="100000" custLinFactNeighborY="23654"/>
      <dgm:spPr/>
      <dgm:t>
        <a:bodyPr/>
        <a:lstStyle/>
        <a:p>
          <a:endParaRPr lang="en-US"/>
        </a:p>
      </dgm:t>
    </dgm:pt>
    <dgm:pt modelId="{4BEAFB04-EB0B-4C14-9B62-57EE1D37A4E5}" type="pres">
      <dgm:prSet presAssocID="{C7C5B334-E917-4727-905D-95CCCFCCB18A}" presName="spaceBetweenRectangles" presStyleCnt="0"/>
      <dgm:spPr/>
    </dgm:pt>
    <dgm:pt modelId="{27DC6C93-DD39-4D09-B2AE-3A7C10062817}" type="pres">
      <dgm:prSet presAssocID="{DB780A8B-D367-48E4-847A-8695A043C3F7}" presName="composite" presStyleCnt="0"/>
      <dgm:spPr/>
    </dgm:pt>
    <dgm:pt modelId="{60B5A636-3EA6-4307-8999-A77490982054}" type="pres">
      <dgm:prSet presAssocID="{DB780A8B-D367-48E4-847A-8695A043C3F7}" presName="Parent1" presStyleLbl="node1" presStyleIdx="4" presStyleCnt="8" custScaleX="189235" custLinFactX="60473" custLinFactNeighborX="100000" custLinFactNeighborY="442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6A591-2970-4343-AFD1-956814F7E14F}" type="pres">
      <dgm:prSet presAssocID="{DB780A8B-D367-48E4-847A-8695A043C3F7}" presName="Childtext1" presStyleLbl="revTx" presStyleIdx="2" presStyleCnt="4" custLinFactNeighborX="23176" custLinFactNeighborY="-8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6EECC-F41C-4895-A257-444A1FC5699C}" type="pres">
      <dgm:prSet presAssocID="{DB780A8B-D367-48E4-847A-8695A043C3F7}" presName="BalanceSpacing" presStyleCnt="0"/>
      <dgm:spPr/>
    </dgm:pt>
    <dgm:pt modelId="{1555717C-5E75-4E47-83E2-B9728EE270A7}" type="pres">
      <dgm:prSet presAssocID="{DB780A8B-D367-48E4-847A-8695A043C3F7}" presName="BalanceSpacing1" presStyleCnt="0"/>
      <dgm:spPr/>
    </dgm:pt>
    <dgm:pt modelId="{EF7AB1BC-3252-40E7-B138-F7C5D24ED67E}" type="pres">
      <dgm:prSet presAssocID="{CEAA1EE3-5D85-4EB5-9114-5FE6DA3110E9}" presName="Accent1Text" presStyleLbl="node1" presStyleIdx="5" presStyleCnt="8" custScaleX="207346" custScaleY="95350" custLinFactNeighborX="78537" custLinFactNeighborY="-42622"/>
      <dgm:spPr/>
      <dgm:t>
        <a:bodyPr/>
        <a:lstStyle/>
        <a:p>
          <a:endParaRPr lang="en-US"/>
        </a:p>
      </dgm:t>
    </dgm:pt>
    <dgm:pt modelId="{DD13C826-20A1-456F-9AB5-6515974688AF}" type="pres">
      <dgm:prSet presAssocID="{CEAA1EE3-5D85-4EB5-9114-5FE6DA3110E9}" presName="spaceBetweenRectangles" presStyleCnt="0"/>
      <dgm:spPr/>
    </dgm:pt>
    <dgm:pt modelId="{0A487474-EECA-42BD-9E66-AD00EC07277A}" type="pres">
      <dgm:prSet presAssocID="{9F5AD23E-95AF-4C40-91F5-7485588CFE63}" presName="composite" presStyleCnt="0"/>
      <dgm:spPr/>
    </dgm:pt>
    <dgm:pt modelId="{2FA74F07-F915-4077-9DF1-A706E80AE493}" type="pres">
      <dgm:prSet presAssocID="{9F5AD23E-95AF-4C40-91F5-7485588CFE63}" presName="Parent1" presStyleLbl="node1" presStyleIdx="6" presStyleCnt="8" custScaleX="161051" custLinFactX="-51701" custLinFactNeighborX="-100000" custLinFactNeighborY="-406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C2E8A-7735-41D7-8E4F-2AB0445EFBBB}" type="pres">
      <dgm:prSet presAssocID="{9F5AD23E-95AF-4C40-91F5-7485588CFE63}" presName="Childtext1" presStyleLbl="revTx" presStyleIdx="3" presStyleCnt="4" custLinFactNeighborX="10908" custLinFactNeighborY="-1650">
        <dgm:presLayoutVars>
          <dgm:chMax val="0"/>
          <dgm:chPref val="0"/>
          <dgm:bulletEnabled val="1"/>
        </dgm:presLayoutVars>
      </dgm:prSet>
      <dgm:spPr/>
    </dgm:pt>
    <dgm:pt modelId="{0C5C14B6-ACF3-4ACE-94D9-EC223DBCF325}" type="pres">
      <dgm:prSet presAssocID="{9F5AD23E-95AF-4C40-91F5-7485588CFE63}" presName="BalanceSpacing" presStyleCnt="0"/>
      <dgm:spPr/>
    </dgm:pt>
    <dgm:pt modelId="{55A7F2FF-BFD1-4608-BEA8-BAFE6D3FFC3C}" type="pres">
      <dgm:prSet presAssocID="{9F5AD23E-95AF-4C40-91F5-7485588CFE63}" presName="BalanceSpacing1" presStyleCnt="0"/>
      <dgm:spPr/>
    </dgm:pt>
    <dgm:pt modelId="{E1699613-8A29-41A6-8385-FC3714BD07A7}" type="pres">
      <dgm:prSet presAssocID="{02A9F417-AFBC-4992-AF72-4864001BD39F}" presName="Accent1Text" presStyleLbl="node1" presStyleIdx="7" presStyleCnt="8" custScaleX="177156" custLinFactNeighborX="-80635" custLinFactNeighborY="-2696"/>
      <dgm:spPr/>
      <dgm:t>
        <a:bodyPr/>
        <a:lstStyle/>
        <a:p>
          <a:endParaRPr lang="en-US"/>
        </a:p>
      </dgm:t>
    </dgm:pt>
  </dgm:ptLst>
  <dgm:cxnLst>
    <dgm:cxn modelId="{5BD20E04-EA69-420E-9F00-5332A3D03AF0}" type="presOf" srcId="{9F5AD23E-95AF-4C40-91F5-7485588CFE63}" destId="{2FA74F07-F915-4077-9DF1-A706E80AE493}" srcOrd="0" destOrd="0" presId="urn:microsoft.com/office/officeart/2008/layout/AlternatingHexagons"/>
    <dgm:cxn modelId="{3470FD5C-3BD6-434D-9A82-C7AC37702EEE}" type="presOf" srcId="{E481D94E-E495-42FE-BD3D-3D368AB51C52}" destId="{F0F3022D-C5AC-4590-81BD-01021ED15C2B}" srcOrd="0" destOrd="0" presId="urn:microsoft.com/office/officeart/2008/layout/AlternatingHexagons"/>
    <dgm:cxn modelId="{F77150B9-2722-4074-967C-4A53E4E6A3AC}" type="presOf" srcId="{CEAA1EE3-5D85-4EB5-9114-5FE6DA3110E9}" destId="{EF7AB1BC-3252-40E7-B138-F7C5D24ED67E}" srcOrd="0" destOrd="0" presId="urn:microsoft.com/office/officeart/2008/layout/AlternatingHexagons"/>
    <dgm:cxn modelId="{926A0576-FD88-4AA0-9B32-1DF38D13CADB}" type="presOf" srcId="{DB780A8B-D367-48E4-847A-8695A043C3F7}" destId="{60B5A636-3EA6-4307-8999-A77490982054}" srcOrd="0" destOrd="0" presId="urn:microsoft.com/office/officeart/2008/layout/AlternatingHexagons"/>
    <dgm:cxn modelId="{DB91E485-322F-49D0-B6D6-C4ABA64CE1EE}" srcId="{99A4716B-6670-46AE-B858-0DEB4CB095BA}" destId="{9F5AD23E-95AF-4C40-91F5-7485588CFE63}" srcOrd="3" destOrd="0" parTransId="{E1A7DDE0-D15F-41B1-9A6E-FA10E507DDB1}" sibTransId="{02A9F417-AFBC-4992-AF72-4864001BD39F}"/>
    <dgm:cxn modelId="{479AB9DB-7679-4BEF-8F1D-59F4824906EE}" srcId="{99A4716B-6670-46AE-B858-0DEB4CB095BA}" destId="{2D87A9EA-3C03-4868-8491-85C2211FBC82}" srcOrd="0" destOrd="0" parTransId="{1853369B-E2C6-4F6E-B5AF-8A7B98B0AD52}" sibTransId="{9522475A-19C4-48C3-B1FB-1A54D2758665}"/>
    <dgm:cxn modelId="{9D58434C-8809-4D5B-958A-DC2F0D653935}" type="presOf" srcId="{99A4716B-6670-46AE-B858-0DEB4CB095BA}" destId="{CFD75C92-9E18-44AF-B7A0-AD798921EF7A}" srcOrd="0" destOrd="0" presId="urn:microsoft.com/office/officeart/2008/layout/AlternatingHexagons"/>
    <dgm:cxn modelId="{B270DDF1-FA60-430D-90B0-9EDA2C08B2B0}" type="presOf" srcId="{C7C5B334-E917-4727-905D-95CCCFCCB18A}" destId="{A30D173F-258C-4775-A3CB-607ABDC7ED79}" srcOrd="0" destOrd="0" presId="urn:microsoft.com/office/officeart/2008/layout/AlternatingHexagons"/>
    <dgm:cxn modelId="{5638C572-C2AD-4F23-AB16-5D1C2ECA9851}" srcId="{99A4716B-6670-46AE-B858-0DEB4CB095BA}" destId="{E481D94E-E495-42FE-BD3D-3D368AB51C52}" srcOrd="1" destOrd="0" parTransId="{3E105CEC-13A4-407E-A044-04D7E160AF6B}" sibTransId="{C7C5B334-E917-4727-905D-95CCCFCCB18A}"/>
    <dgm:cxn modelId="{4C3FA522-943F-4B03-96B2-C54ADB178499}" type="presOf" srcId="{02A9F417-AFBC-4992-AF72-4864001BD39F}" destId="{E1699613-8A29-41A6-8385-FC3714BD07A7}" srcOrd="0" destOrd="0" presId="urn:microsoft.com/office/officeart/2008/layout/AlternatingHexagons"/>
    <dgm:cxn modelId="{0DA03FBC-9730-47B8-B13E-B984FDFAF85F}" srcId="{99A4716B-6670-46AE-B858-0DEB4CB095BA}" destId="{DB780A8B-D367-48E4-847A-8695A043C3F7}" srcOrd="2" destOrd="0" parTransId="{8C6C3E6F-06B9-4B12-A085-3C45018E92B5}" sibTransId="{CEAA1EE3-5D85-4EB5-9114-5FE6DA3110E9}"/>
    <dgm:cxn modelId="{94BCABA9-F4F3-4075-8207-BC32E1B80E36}" type="presOf" srcId="{2D87A9EA-3C03-4868-8491-85C2211FBC82}" destId="{089C2073-A45D-4AEA-91EA-62E9B54E5F33}" srcOrd="0" destOrd="0" presId="urn:microsoft.com/office/officeart/2008/layout/AlternatingHexagons"/>
    <dgm:cxn modelId="{AA0AF98C-C1D1-4EF2-B433-F2F1824C5AAD}" type="presOf" srcId="{9522475A-19C4-48C3-B1FB-1A54D2758665}" destId="{55B394CB-0F1B-4D4C-89E5-BF2A2BFFA57B}" srcOrd="0" destOrd="0" presId="urn:microsoft.com/office/officeart/2008/layout/AlternatingHexagons"/>
    <dgm:cxn modelId="{CC03CD26-35D9-4ADC-AAB9-1E305478C790}" type="presParOf" srcId="{CFD75C92-9E18-44AF-B7A0-AD798921EF7A}" destId="{5C775EB2-A18A-4938-9E40-FD305FD375A8}" srcOrd="0" destOrd="0" presId="urn:microsoft.com/office/officeart/2008/layout/AlternatingHexagons"/>
    <dgm:cxn modelId="{640EEAE6-5A9A-4DF6-8291-78ED8D70DEFE}" type="presParOf" srcId="{5C775EB2-A18A-4938-9E40-FD305FD375A8}" destId="{089C2073-A45D-4AEA-91EA-62E9B54E5F33}" srcOrd="0" destOrd="0" presId="urn:microsoft.com/office/officeart/2008/layout/AlternatingHexagons"/>
    <dgm:cxn modelId="{85FFE312-8A20-48BC-B550-030B4024EA56}" type="presParOf" srcId="{5C775EB2-A18A-4938-9E40-FD305FD375A8}" destId="{C16790BF-E212-42B6-84A9-DB54599F100F}" srcOrd="1" destOrd="0" presId="urn:microsoft.com/office/officeart/2008/layout/AlternatingHexagons"/>
    <dgm:cxn modelId="{0404B551-3000-4C48-82D9-40D69D9686DA}" type="presParOf" srcId="{5C775EB2-A18A-4938-9E40-FD305FD375A8}" destId="{1A1A34EA-B90F-44A9-9639-553D0B77BDDF}" srcOrd="2" destOrd="0" presId="urn:microsoft.com/office/officeart/2008/layout/AlternatingHexagons"/>
    <dgm:cxn modelId="{9E7664FF-77B4-4B92-8F27-0DED08CB1F7B}" type="presParOf" srcId="{5C775EB2-A18A-4938-9E40-FD305FD375A8}" destId="{FF91AEA6-BC66-43A3-8CC6-8838F1F424B3}" srcOrd="3" destOrd="0" presId="urn:microsoft.com/office/officeart/2008/layout/AlternatingHexagons"/>
    <dgm:cxn modelId="{B4AD1A6F-A0B0-4129-B687-900A05074D14}" type="presParOf" srcId="{5C775EB2-A18A-4938-9E40-FD305FD375A8}" destId="{55B394CB-0F1B-4D4C-89E5-BF2A2BFFA57B}" srcOrd="4" destOrd="0" presId="urn:microsoft.com/office/officeart/2008/layout/AlternatingHexagons"/>
    <dgm:cxn modelId="{B52365F2-7F6D-47D2-A147-15D5604E8837}" type="presParOf" srcId="{CFD75C92-9E18-44AF-B7A0-AD798921EF7A}" destId="{8D64FF3D-908F-434C-9BB0-AC3823FB6405}" srcOrd="1" destOrd="0" presId="urn:microsoft.com/office/officeart/2008/layout/AlternatingHexagons"/>
    <dgm:cxn modelId="{7AB003AB-CFAC-4AEA-BD44-622FD8F53928}" type="presParOf" srcId="{CFD75C92-9E18-44AF-B7A0-AD798921EF7A}" destId="{F7D37BD9-38FD-4461-943F-3A09C46761B9}" srcOrd="2" destOrd="0" presId="urn:microsoft.com/office/officeart/2008/layout/AlternatingHexagons"/>
    <dgm:cxn modelId="{783C2AC4-5F65-43DC-867A-CD7D839FCF2F}" type="presParOf" srcId="{F7D37BD9-38FD-4461-943F-3A09C46761B9}" destId="{F0F3022D-C5AC-4590-81BD-01021ED15C2B}" srcOrd="0" destOrd="0" presId="urn:microsoft.com/office/officeart/2008/layout/AlternatingHexagons"/>
    <dgm:cxn modelId="{5C867064-DF92-4358-AC95-91C9D5A2C37F}" type="presParOf" srcId="{F7D37BD9-38FD-4461-943F-3A09C46761B9}" destId="{543BB561-0F68-4598-A3C5-E1C617411062}" srcOrd="1" destOrd="0" presId="urn:microsoft.com/office/officeart/2008/layout/AlternatingHexagons"/>
    <dgm:cxn modelId="{89757361-8AEC-48B1-85F5-90624E00CCFF}" type="presParOf" srcId="{F7D37BD9-38FD-4461-943F-3A09C46761B9}" destId="{3519C577-FC94-4C25-81F8-A80572FAB7E6}" srcOrd="2" destOrd="0" presId="urn:microsoft.com/office/officeart/2008/layout/AlternatingHexagons"/>
    <dgm:cxn modelId="{DF301606-0391-48D1-8BB9-11CE675BE4B9}" type="presParOf" srcId="{F7D37BD9-38FD-4461-943F-3A09C46761B9}" destId="{8EE4A81D-ED0E-4C8D-824A-3F4B3626E0C6}" srcOrd="3" destOrd="0" presId="urn:microsoft.com/office/officeart/2008/layout/AlternatingHexagons"/>
    <dgm:cxn modelId="{0391D74D-783B-4FCF-88B4-3F3B8693C5AB}" type="presParOf" srcId="{F7D37BD9-38FD-4461-943F-3A09C46761B9}" destId="{A30D173F-258C-4775-A3CB-607ABDC7ED79}" srcOrd="4" destOrd="0" presId="urn:microsoft.com/office/officeart/2008/layout/AlternatingHexagons"/>
    <dgm:cxn modelId="{88203D60-F511-49AD-80C7-08CFEB42C546}" type="presParOf" srcId="{CFD75C92-9E18-44AF-B7A0-AD798921EF7A}" destId="{4BEAFB04-EB0B-4C14-9B62-57EE1D37A4E5}" srcOrd="3" destOrd="0" presId="urn:microsoft.com/office/officeart/2008/layout/AlternatingHexagons"/>
    <dgm:cxn modelId="{40CCCE49-6CAF-47B9-B5B0-B64C6B870C4B}" type="presParOf" srcId="{CFD75C92-9E18-44AF-B7A0-AD798921EF7A}" destId="{27DC6C93-DD39-4D09-B2AE-3A7C10062817}" srcOrd="4" destOrd="0" presId="urn:microsoft.com/office/officeart/2008/layout/AlternatingHexagons"/>
    <dgm:cxn modelId="{4EF4D69F-5648-4EDE-96E6-2A86D4CD7C9F}" type="presParOf" srcId="{27DC6C93-DD39-4D09-B2AE-3A7C10062817}" destId="{60B5A636-3EA6-4307-8999-A77490982054}" srcOrd="0" destOrd="0" presId="urn:microsoft.com/office/officeart/2008/layout/AlternatingHexagons"/>
    <dgm:cxn modelId="{D10031EB-F2E5-4562-B372-1CE2BFF2993E}" type="presParOf" srcId="{27DC6C93-DD39-4D09-B2AE-3A7C10062817}" destId="{9BC6A591-2970-4343-AFD1-956814F7E14F}" srcOrd="1" destOrd="0" presId="urn:microsoft.com/office/officeart/2008/layout/AlternatingHexagons"/>
    <dgm:cxn modelId="{C20180D2-6CC0-4A3F-8C6C-071040D5EE16}" type="presParOf" srcId="{27DC6C93-DD39-4D09-B2AE-3A7C10062817}" destId="{5FB6EECC-F41C-4895-A257-444A1FC5699C}" srcOrd="2" destOrd="0" presId="urn:microsoft.com/office/officeart/2008/layout/AlternatingHexagons"/>
    <dgm:cxn modelId="{F12196A1-D92E-4A4D-897E-B4111CC3C9BD}" type="presParOf" srcId="{27DC6C93-DD39-4D09-B2AE-3A7C10062817}" destId="{1555717C-5E75-4E47-83E2-B9728EE270A7}" srcOrd="3" destOrd="0" presId="urn:microsoft.com/office/officeart/2008/layout/AlternatingHexagons"/>
    <dgm:cxn modelId="{C4066B52-7676-4F1E-84C9-2B8AE29E93B5}" type="presParOf" srcId="{27DC6C93-DD39-4D09-B2AE-3A7C10062817}" destId="{EF7AB1BC-3252-40E7-B138-F7C5D24ED67E}" srcOrd="4" destOrd="0" presId="urn:microsoft.com/office/officeart/2008/layout/AlternatingHexagons"/>
    <dgm:cxn modelId="{9F54DE41-12D6-41E9-BF7A-EFE328140059}" type="presParOf" srcId="{CFD75C92-9E18-44AF-B7A0-AD798921EF7A}" destId="{DD13C826-20A1-456F-9AB5-6515974688AF}" srcOrd="5" destOrd="0" presId="urn:microsoft.com/office/officeart/2008/layout/AlternatingHexagons"/>
    <dgm:cxn modelId="{BF497381-01DA-4328-87A6-409371FCD77D}" type="presParOf" srcId="{CFD75C92-9E18-44AF-B7A0-AD798921EF7A}" destId="{0A487474-EECA-42BD-9E66-AD00EC07277A}" srcOrd="6" destOrd="0" presId="urn:microsoft.com/office/officeart/2008/layout/AlternatingHexagons"/>
    <dgm:cxn modelId="{46819329-1A84-4C15-B5D7-33887AD0699E}" type="presParOf" srcId="{0A487474-EECA-42BD-9E66-AD00EC07277A}" destId="{2FA74F07-F915-4077-9DF1-A706E80AE493}" srcOrd="0" destOrd="0" presId="urn:microsoft.com/office/officeart/2008/layout/AlternatingHexagons"/>
    <dgm:cxn modelId="{2CE223F7-9644-4A32-88B6-3BB77937BCC1}" type="presParOf" srcId="{0A487474-EECA-42BD-9E66-AD00EC07277A}" destId="{2B4C2E8A-7735-41D7-8E4F-2AB0445EFBBB}" srcOrd="1" destOrd="0" presId="urn:microsoft.com/office/officeart/2008/layout/AlternatingHexagons"/>
    <dgm:cxn modelId="{E2C5D69B-BAB8-4314-9545-B91BFA8390A4}" type="presParOf" srcId="{0A487474-EECA-42BD-9E66-AD00EC07277A}" destId="{0C5C14B6-ACF3-4ACE-94D9-EC223DBCF325}" srcOrd="2" destOrd="0" presId="urn:microsoft.com/office/officeart/2008/layout/AlternatingHexagons"/>
    <dgm:cxn modelId="{76184DC7-33BF-467B-84C6-6FEB83A9E6EA}" type="presParOf" srcId="{0A487474-EECA-42BD-9E66-AD00EC07277A}" destId="{55A7F2FF-BFD1-4608-BEA8-BAFE6D3FFC3C}" srcOrd="3" destOrd="0" presId="urn:microsoft.com/office/officeart/2008/layout/AlternatingHexagons"/>
    <dgm:cxn modelId="{0609FA4F-7216-403C-BF67-AC5B066A5971}" type="presParOf" srcId="{0A487474-EECA-42BD-9E66-AD00EC07277A}" destId="{E1699613-8A29-41A6-8385-FC3714BD07A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1BECA-051C-413A-8ECC-464322C1208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8E9F0-8281-458B-8667-AC73C1658E72}">
      <dgm:prSet phldrT="[Text]"/>
      <dgm:spPr/>
      <dgm:t>
        <a:bodyPr/>
        <a:lstStyle/>
        <a:p>
          <a:r>
            <a:rPr lang="en-US" b="1" dirty="0" smtClean="0"/>
            <a:t>Health care costs started to creep around 2010-11 onwards.</a:t>
          </a:r>
          <a:endParaRPr lang="en-US" b="1" dirty="0"/>
        </a:p>
      </dgm:t>
    </dgm:pt>
    <dgm:pt modelId="{EB4F779A-BD99-4B51-8380-267CE5DBFBDD}" type="parTrans" cxnId="{FBD82616-BB5E-414C-8471-C1F14F0D74FF}">
      <dgm:prSet/>
      <dgm:spPr/>
      <dgm:t>
        <a:bodyPr/>
        <a:lstStyle/>
        <a:p>
          <a:endParaRPr lang="en-US"/>
        </a:p>
      </dgm:t>
    </dgm:pt>
    <dgm:pt modelId="{DBBABF67-771F-4D36-85F9-630713A2573B}" type="sibTrans" cxnId="{FBD82616-BB5E-414C-8471-C1F14F0D74FF}">
      <dgm:prSet/>
      <dgm:spPr/>
      <dgm:t>
        <a:bodyPr/>
        <a:lstStyle/>
        <a:p>
          <a:endParaRPr lang="en-US"/>
        </a:p>
      </dgm:t>
    </dgm:pt>
    <dgm:pt modelId="{6F25703C-9104-4179-A3DE-54EFB26BEE18}">
      <dgm:prSet phldrT="[Text]"/>
      <dgm:spPr/>
      <dgm:t>
        <a:bodyPr/>
        <a:lstStyle/>
        <a:p>
          <a:r>
            <a:rPr lang="en-US" b="1" dirty="0" smtClean="0"/>
            <a:t>Top risk feared  as premiums keep on rising and disrupts budgets. </a:t>
          </a:r>
          <a:endParaRPr lang="en-US" b="1" dirty="0"/>
        </a:p>
      </dgm:t>
    </dgm:pt>
    <dgm:pt modelId="{8DC64CDA-CEEB-4C7B-A197-1D62E3952EDA}" type="parTrans" cxnId="{4B46CB3B-BDCD-43EA-A2A5-495825572199}">
      <dgm:prSet/>
      <dgm:spPr/>
      <dgm:t>
        <a:bodyPr/>
        <a:lstStyle/>
        <a:p>
          <a:endParaRPr lang="en-US"/>
        </a:p>
      </dgm:t>
    </dgm:pt>
    <dgm:pt modelId="{AB31AFBB-EC57-4210-99F6-87048848A32C}" type="sibTrans" cxnId="{4B46CB3B-BDCD-43EA-A2A5-495825572199}">
      <dgm:prSet/>
      <dgm:spPr/>
      <dgm:t>
        <a:bodyPr/>
        <a:lstStyle/>
        <a:p>
          <a:endParaRPr lang="en-US"/>
        </a:p>
      </dgm:t>
    </dgm:pt>
    <dgm:pt modelId="{6B2236C6-A085-4482-A4FB-C66CA7849CBF}">
      <dgm:prSet phldrT="[Text]"/>
      <dgm:spPr/>
      <dgm:t>
        <a:bodyPr/>
        <a:lstStyle/>
        <a:p>
          <a:r>
            <a:rPr lang="en-US" b="1" dirty="0" smtClean="0"/>
            <a:t>Responding  to rising health care costs by adjusting deductibles. Co-pays,  cadre based grouping in non compulsory category of employees.</a:t>
          </a:r>
          <a:endParaRPr lang="en-US" b="1" dirty="0"/>
        </a:p>
      </dgm:t>
    </dgm:pt>
    <dgm:pt modelId="{9DC16CD4-EC82-4EA6-9A07-8929C198A9B9}" type="parTrans" cxnId="{B8A004DD-A41D-47AB-930D-272375AB6A9D}">
      <dgm:prSet/>
      <dgm:spPr/>
      <dgm:t>
        <a:bodyPr/>
        <a:lstStyle/>
        <a:p>
          <a:endParaRPr lang="en-US"/>
        </a:p>
      </dgm:t>
    </dgm:pt>
    <dgm:pt modelId="{FD4BE343-B99E-4227-8270-ED229DCDF007}" type="sibTrans" cxnId="{B8A004DD-A41D-47AB-930D-272375AB6A9D}">
      <dgm:prSet/>
      <dgm:spPr/>
      <dgm:t>
        <a:bodyPr/>
        <a:lstStyle/>
        <a:p>
          <a:endParaRPr lang="en-US"/>
        </a:p>
      </dgm:t>
    </dgm:pt>
    <dgm:pt modelId="{070A0B21-A0BF-49C9-850A-399531E2CC2C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All stakeholders need to make more efforts to respond to challenges</a:t>
          </a:r>
          <a:endParaRPr lang="en-US" b="1" dirty="0"/>
        </a:p>
      </dgm:t>
    </dgm:pt>
    <dgm:pt modelId="{C340CB50-C1D0-481E-9AED-C14CCE5322BC}" type="parTrans" cxnId="{F4C406DB-6FBB-4DC2-8496-90D345277254}">
      <dgm:prSet/>
      <dgm:spPr/>
      <dgm:t>
        <a:bodyPr/>
        <a:lstStyle/>
        <a:p>
          <a:endParaRPr lang="en-US"/>
        </a:p>
      </dgm:t>
    </dgm:pt>
    <dgm:pt modelId="{E7F75587-C569-47AF-8DB8-710AD383A3EC}" type="sibTrans" cxnId="{F4C406DB-6FBB-4DC2-8496-90D345277254}">
      <dgm:prSet/>
      <dgm:spPr/>
      <dgm:t>
        <a:bodyPr/>
        <a:lstStyle/>
        <a:p>
          <a:endParaRPr lang="en-US"/>
        </a:p>
      </dgm:t>
    </dgm:pt>
    <dgm:pt modelId="{A8BCF5DC-09F1-4CEA-BB3D-D70EEDD8D20D}">
      <dgm:prSet phldrT="[Text]"/>
      <dgm:spPr/>
      <dgm:t>
        <a:bodyPr/>
        <a:lstStyle/>
        <a:p>
          <a:r>
            <a:rPr lang="en-US" b="1" dirty="0" smtClean="0"/>
            <a:t>Business now started having forward thinking plan.</a:t>
          </a:r>
          <a:endParaRPr lang="en-US" b="1" dirty="0"/>
        </a:p>
      </dgm:t>
    </dgm:pt>
    <dgm:pt modelId="{96B7A33F-7B0C-46F2-AB5C-42F4CD6962A1}" type="parTrans" cxnId="{4994B73A-8A48-4E77-95C6-12F462526096}">
      <dgm:prSet/>
      <dgm:spPr/>
      <dgm:t>
        <a:bodyPr/>
        <a:lstStyle/>
        <a:p>
          <a:endParaRPr lang="en-US"/>
        </a:p>
      </dgm:t>
    </dgm:pt>
    <dgm:pt modelId="{A171B173-6E8B-4E6E-BFE1-C562C3570817}" type="sibTrans" cxnId="{4994B73A-8A48-4E77-95C6-12F462526096}">
      <dgm:prSet/>
      <dgm:spPr/>
      <dgm:t>
        <a:bodyPr/>
        <a:lstStyle/>
        <a:p>
          <a:endParaRPr lang="en-US"/>
        </a:p>
      </dgm:t>
    </dgm:pt>
    <dgm:pt modelId="{73E5F401-1131-4C34-B122-01C94155774E}">
      <dgm:prSet phldrT="[Text]"/>
      <dgm:spPr/>
      <dgm:t>
        <a:bodyPr/>
        <a:lstStyle/>
        <a:p>
          <a:r>
            <a:rPr lang="en-US" b="1" dirty="0" smtClean="0"/>
            <a:t>High costs are for surgeries.</a:t>
          </a:r>
          <a:endParaRPr lang="en-US" b="1" dirty="0"/>
        </a:p>
      </dgm:t>
    </dgm:pt>
    <dgm:pt modelId="{BAC9B3C4-E185-4674-81E3-35CFEFEE7D2D}" type="parTrans" cxnId="{2FC373F9-ABD3-4855-9059-1E09786530F9}">
      <dgm:prSet/>
      <dgm:spPr/>
      <dgm:t>
        <a:bodyPr/>
        <a:lstStyle/>
        <a:p>
          <a:endParaRPr lang="en-US"/>
        </a:p>
      </dgm:t>
    </dgm:pt>
    <dgm:pt modelId="{BD8932B9-7165-4997-B8DD-B37D86CF6521}" type="sibTrans" cxnId="{2FC373F9-ABD3-4855-9059-1E09786530F9}">
      <dgm:prSet/>
      <dgm:spPr/>
      <dgm:t>
        <a:bodyPr/>
        <a:lstStyle/>
        <a:p>
          <a:endParaRPr lang="en-US"/>
        </a:p>
      </dgm:t>
    </dgm:pt>
    <dgm:pt modelId="{0539B2F5-7DCA-4979-A647-1BA9290AB4A7}">
      <dgm:prSet phldrT="[Text]"/>
      <dgm:spPr/>
      <dgm:t>
        <a:bodyPr/>
        <a:lstStyle/>
        <a:p>
          <a:r>
            <a:rPr lang="en-US" b="1" dirty="0" smtClean="0"/>
            <a:t>Costs have exceeded by more than 2-3 times  of annual general inflation rate</a:t>
          </a:r>
          <a:endParaRPr lang="en-US" b="1" dirty="0"/>
        </a:p>
      </dgm:t>
    </dgm:pt>
    <dgm:pt modelId="{C2279E01-BF33-4C42-915E-5343332D6710}" type="parTrans" cxnId="{456C428A-9F7E-4A72-A84B-AD90AD992A0E}">
      <dgm:prSet/>
      <dgm:spPr/>
      <dgm:t>
        <a:bodyPr/>
        <a:lstStyle/>
        <a:p>
          <a:endParaRPr lang="en-US"/>
        </a:p>
      </dgm:t>
    </dgm:pt>
    <dgm:pt modelId="{24B2546F-A17E-41FE-8C55-52F9C4D2D13E}" type="sibTrans" cxnId="{456C428A-9F7E-4A72-A84B-AD90AD992A0E}">
      <dgm:prSet/>
      <dgm:spPr/>
      <dgm:t>
        <a:bodyPr/>
        <a:lstStyle/>
        <a:p>
          <a:endParaRPr lang="en-US"/>
        </a:p>
      </dgm:t>
    </dgm:pt>
    <dgm:pt modelId="{A4EC0539-6963-4BE4-A682-56CDE368E354}">
      <dgm:prSet phldrT="[Text]"/>
      <dgm:spPr/>
      <dgm:t>
        <a:bodyPr/>
        <a:lstStyle/>
        <a:p>
          <a:pPr algn="ctr"/>
          <a:r>
            <a:rPr lang="en-US" b="1" dirty="0" smtClean="0"/>
            <a:t>Alternative  Insurers / Mapping for Network  with locations.</a:t>
          </a:r>
          <a:endParaRPr lang="en-US" b="1" dirty="0"/>
        </a:p>
      </dgm:t>
    </dgm:pt>
    <dgm:pt modelId="{C1AFFF30-E6D1-4C39-98FE-199427CFC3C8}" type="parTrans" cxnId="{1705CE0E-6FBA-4D89-831E-C5FF288BECA6}">
      <dgm:prSet/>
      <dgm:spPr/>
      <dgm:t>
        <a:bodyPr/>
        <a:lstStyle/>
        <a:p>
          <a:endParaRPr lang="en-US"/>
        </a:p>
      </dgm:t>
    </dgm:pt>
    <dgm:pt modelId="{9BA0E3F9-79AC-47E8-ABC4-07EFE52D2930}" type="sibTrans" cxnId="{1705CE0E-6FBA-4D89-831E-C5FF288BECA6}">
      <dgm:prSet/>
      <dgm:spPr/>
      <dgm:t>
        <a:bodyPr/>
        <a:lstStyle/>
        <a:p>
          <a:endParaRPr lang="en-US"/>
        </a:p>
      </dgm:t>
    </dgm:pt>
    <dgm:pt modelId="{F59A549E-DFE7-4BDF-A7B2-718F03900ACF}">
      <dgm:prSet phldrT="[Text]"/>
      <dgm:spPr/>
      <dgm:t>
        <a:bodyPr/>
        <a:lstStyle/>
        <a:p>
          <a:r>
            <a:rPr lang="en-US" b="1" smtClean="0">
              <a:solidFill>
                <a:schemeClr val="bg1"/>
              </a:solidFill>
            </a:rPr>
            <a:t>People / insurers are  at times  tactical/ short sighted. </a:t>
          </a:r>
          <a:endParaRPr lang="en-US" b="1" dirty="0"/>
        </a:p>
      </dgm:t>
    </dgm:pt>
    <dgm:pt modelId="{8AA253C7-3AFF-4B8C-B03C-2C41445099ED}" type="parTrans" cxnId="{73B81DAF-5AE7-4CD4-AC6F-7A7AE8D8CE99}">
      <dgm:prSet/>
      <dgm:spPr/>
      <dgm:t>
        <a:bodyPr/>
        <a:lstStyle/>
        <a:p>
          <a:endParaRPr lang="en-US"/>
        </a:p>
      </dgm:t>
    </dgm:pt>
    <dgm:pt modelId="{1F527548-10BA-432A-B8AA-1B7A81E8DBAF}" type="sibTrans" cxnId="{73B81DAF-5AE7-4CD4-AC6F-7A7AE8D8CE99}">
      <dgm:prSet/>
      <dgm:spPr/>
      <dgm:t>
        <a:bodyPr/>
        <a:lstStyle/>
        <a:p>
          <a:endParaRPr lang="en-US"/>
        </a:p>
      </dgm:t>
    </dgm:pt>
    <dgm:pt modelId="{EE3C1168-B13E-4115-909A-733DEE342648}" type="pres">
      <dgm:prSet presAssocID="{35B1BECA-051C-413A-8ECC-464322C120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ECADDA-A21D-4BFD-8B96-29158A016152}" type="pres">
      <dgm:prSet presAssocID="{00A8E9F0-8281-458B-8667-AC73C1658E7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AC7EB-D03B-4ACC-AC0E-8A63D6288ABC}" type="pres">
      <dgm:prSet presAssocID="{DBBABF67-771F-4D36-85F9-630713A2573B}" presName="sibTrans" presStyleCnt="0"/>
      <dgm:spPr/>
    </dgm:pt>
    <dgm:pt modelId="{97EECB04-F377-498B-8667-8D50880F10EF}" type="pres">
      <dgm:prSet presAssocID="{6F25703C-9104-4179-A3DE-54EFB26BEE1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551B2-902E-4898-AE7F-E58BDF731FF2}" type="pres">
      <dgm:prSet presAssocID="{AB31AFBB-EC57-4210-99F6-87048848A32C}" presName="sibTrans" presStyleCnt="0"/>
      <dgm:spPr/>
    </dgm:pt>
    <dgm:pt modelId="{F7E96953-30DB-4593-9BB1-9B8B0FEBC0F5}" type="pres">
      <dgm:prSet presAssocID="{6B2236C6-A085-4482-A4FB-C66CA7849CB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A36B0-52DA-4A34-9482-02AE98999270}" type="pres">
      <dgm:prSet presAssocID="{FD4BE343-B99E-4227-8270-ED229DCDF007}" presName="sibTrans" presStyleCnt="0"/>
      <dgm:spPr/>
    </dgm:pt>
    <dgm:pt modelId="{589DBBBE-FCAF-4A1D-8478-90A1D2690BF4}" type="pres">
      <dgm:prSet presAssocID="{070A0B21-A0BF-49C9-850A-399531E2CC2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C5932-F062-474F-9901-5FD7E7C7DCAF}" type="pres">
      <dgm:prSet presAssocID="{E7F75587-C569-47AF-8DB8-710AD383A3EC}" presName="sibTrans" presStyleCnt="0"/>
      <dgm:spPr/>
    </dgm:pt>
    <dgm:pt modelId="{D87D6BAF-52AC-459D-8DB5-3FC3CC0A7145}" type="pres">
      <dgm:prSet presAssocID="{A8BCF5DC-09F1-4CEA-BB3D-D70EEDD8D20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C5F6B-3B72-49C9-AC5E-083DDDA0D421}" type="pres">
      <dgm:prSet presAssocID="{A171B173-6E8B-4E6E-BFE1-C562C3570817}" presName="sibTrans" presStyleCnt="0"/>
      <dgm:spPr/>
    </dgm:pt>
    <dgm:pt modelId="{C9252095-BD50-440C-B975-29B6486F612D}" type="pres">
      <dgm:prSet presAssocID="{73E5F401-1131-4C34-B122-01C94155774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CFC03-5003-40CA-918A-84BC466BA052}" type="pres">
      <dgm:prSet presAssocID="{BD8932B9-7165-4997-B8DD-B37D86CF6521}" presName="sibTrans" presStyleCnt="0"/>
      <dgm:spPr/>
    </dgm:pt>
    <dgm:pt modelId="{3FD1F602-2E35-4FC9-9214-BA744BE723FA}" type="pres">
      <dgm:prSet presAssocID="{0539B2F5-7DCA-4979-A647-1BA9290AB4A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88E55-26D3-477D-AFE9-00593CF5C47C}" type="pres">
      <dgm:prSet presAssocID="{24B2546F-A17E-41FE-8C55-52F9C4D2D13E}" presName="sibTrans" presStyleCnt="0"/>
      <dgm:spPr/>
    </dgm:pt>
    <dgm:pt modelId="{9E15AE81-D32F-438C-98A6-27B181233560}" type="pres">
      <dgm:prSet presAssocID="{A4EC0539-6963-4BE4-A682-56CDE368E35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C8B64-8BCE-40C9-A7BC-CCDD024FB582}" type="pres">
      <dgm:prSet presAssocID="{9BA0E3F9-79AC-47E8-ABC4-07EFE52D2930}" presName="sibTrans" presStyleCnt="0"/>
      <dgm:spPr/>
    </dgm:pt>
    <dgm:pt modelId="{0F3C4013-C8BF-40AA-9B74-262A1B7E4CCD}" type="pres">
      <dgm:prSet presAssocID="{F59A549E-DFE7-4BDF-A7B2-718F03900ACF}" presName="node" presStyleLbl="node1" presStyleIdx="8" presStyleCnt="9" custLinFactNeighborY="5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4B73A-8A48-4E77-95C6-12F462526096}" srcId="{35B1BECA-051C-413A-8ECC-464322C1208F}" destId="{A8BCF5DC-09F1-4CEA-BB3D-D70EEDD8D20D}" srcOrd="4" destOrd="0" parTransId="{96B7A33F-7B0C-46F2-AB5C-42F4CD6962A1}" sibTransId="{A171B173-6E8B-4E6E-BFE1-C562C3570817}"/>
    <dgm:cxn modelId="{FBD82616-BB5E-414C-8471-C1F14F0D74FF}" srcId="{35B1BECA-051C-413A-8ECC-464322C1208F}" destId="{00A8E9F0-8281-458B-8667-AC73C1658E72}" srcOrd="0" destOrd="0" parTransId="{EB4F779A-BD99-4B51-8380-267CE5DBFBDD}" sibTransId="{DBBABF67-771F-4D36-85F9-630713A2573B}"/>
    <dgm:cxn modelId="{A25A9884-DED7-412D-AFFD-5ABC88D14475}" type="presOf" srcId="{F59A549E-DFE7-4BDF-A7B2-718F03900ACF}" destId="{0F3C4013-C8BF-40AA-9B74-262A1B7E4CCD}" srcOrd="0" destOrd="0" presId="urn:microsoft.com/office/officeart/2005/8/layout/default"/>
    <dgm:cxn modelId="{9D446525-1D0F-4152-87C4-C422A8D5FBC0}" type="presOf" srcId="{00A8E9F0-8281-458B-8667-AC73C1658E72}" destId="{58ECADDA-A21D-4BFD-8B96-29158A016152}" srcOrd="0" destOrd="0" presId="urn:microsoft.com/office/officeart/2005/8/layout/default"/>
    <dgm:cxn modelId="{456C428A-9F7E-4A72-A84B-AD90AD992A0E}" srcId="{35B1BECA-051C-413A-8ECC-464322C1208F}" destId="{0539B2F5-7DCA-4979-A647-1BA9290AB4A7}" srcOrd="6" destOrd="0" parTransId="{C2279E01-BF33-4C42-915E-5343332D6710}" sibTransId="{24B2546F-A17E-41FE-8C55-52F9C4D2D13E}"/>
    <dgm:cxn modelId="{2ABBFC6B-C9D5-4D5C-878D-5AB22F0149FB}" type="presOf" srcId="{6B2236C6-A085-4482-A4FB-C66CA7849CBF}" destId="{F7E96953-30DB-4593-9BB1-9B8B0FEBC0F5}" srcOrd="0" destOrd="0" presId="urn:microsoft.com/office/officeart/2005/8/layout/default"/>
    <dgm:cxn modelId="{1047052A-6F81-4F44-A606-04A71EDDA9A7}" type="presOf" srcId="{070A0B21-A0BF-49C9-850A-399531E2CC2C}" destId="{589DBBBE-FCAF-4A1D-8478-90A1D2690BF4}" srcOrd="0" destOrd="0" presId="urn:microsoft.com/office/officeart/2005/8/layout/default"/>
    <dgm:cxn modelId="{F7014513-1BBF-4369-8B8E-075B12796E75}" type="presOf" srcId="{A4EC0539-6963-4BE4-A682-56CDE368E354}" destId="{9E15AE81-D32F-438C-98A6-27B181233560}" srcOrd="0" destOrd="0" presId="urn:microsoft.com/office/officeart/2005/8/layout/default"/>
    <dgm:cxn modelId="{73B81DAF-5AE7-4CD4-AC6F-7A7AE8D8CE99}" srcId="{35B1BECA-051C-413A-8ECC-464322C1208F}" destId="{F59A549E-DFE7-4BDF-A7B2-718F03900ACF}" srcOrd="8" destOrd="0" parTransId="{8AA253C7-3AFF-4B8C-B03C-2C41445099ED}" sibTransId="{1F527548-10BA-432A-B8AA-1B7A81E8DBAF}"/>
    <dgm:cxn modelId="{4B46CB3B-BDCD-43EA-A2A5-495825572199}" srcId="{35B1BECA-051C-413A-8ECC-464322C1208F}" destId="{6F25703C-9104-4179-A3DE-54EFB26BEE18}" srcOrd="1" destOrd="0" parTransId="{8DC64CDA-CEEB-4C7B-A197-1D62E3952EDA}" sibTransId="{AB31AFBB-EC57-4210-99F6-87048848A32C}"/>
    <dgm:cxn modelId="{B8A004DD-A41D-47AB-930D-272375AB6A9D}" srcId="{35B1BECA-051C-413A-8ECC-464322C1208F}" destId="{6B2236C6-A085-4482-A4FB-C66CA7849CBF}" srcOrd="2" destOrd="0" parTransId="{9DC16CD4-EC82-4EA6-9A07-8929C198A9B9}" sibTransId="{FD4BE343-B99E-4227-8270-ED229DCDF007}"/>
    <dgm:cxn modelId="{F4C406DB-6FBB-4DC2-8496-90D345277254}" srcId="{35B1BECA-051C-413A-8ECC-464322C1208F}" destId="{070A0B21-A0BF-49C9-850A-399531E2CC2C}" srcOrd="3" destOrd="0" parTransId="{C340CB50-C1D0-481E-9AED-C14CCE5322BC}" sibTransId="{E7F75587-C569-47AF-8DB8-710AD383A3EC}"/>
    <dgm:cxn modelId="{DAA068E3-0F27-4BDC-8E5B-F356EDD07FB2}" type="presOf" srcId="{A8BCF5DC-09F1-4CEA-BB3D-D70EEDD8D20D}" destId="{D87D6BAF-52AC-459D-8DB5-3FC3CC0A7145}" srcOrd="0" destOrd="0" presId="urn:microsoft.com/office/officeart/2005/8/layout/default"/>
    <dgm:cxn modelId="{38E4B715-B572-4BE7-8A0E-EE9FDA16045E}" type="presOf" srcId="{73E5F401-1131-4C34-B122-01C94155774E}" destId="{C9252095-BD50-440C-B975-29B6486F612D}" srcOrd="0" destOrd="0" presId="urn:microsoft.com/office/officeart/2005/8/layout/default"/>
    <dgm:cxn modelId="{33F12CD3-DDF7-4A36-ACC3-44C6AF5ACD58}" type="presOf" srcId="{0539B2F5-7DCA-4979-A647-1BA9290AB4A7}" destId="{3FD1F602-2E35-4FC9-9214-BA744BE723FA}" srcOrd="0" destOrd="0" presId="urn:microsoft.com/office/officeart/2005/8/layout/default"/>
    <dgm:cxn modelId="{65EE1513-9645-420C-8E6B-68F47F6A69AA}" type="presOf" srcId="{6F25703C-9104-4179-A3DE-54EFB26BEE18}" destId="{97EECB04-F377-498B-8667-8D50880F10EF}" srcOrd="0" destOrd="0" presId="urn:microsoft.com/office/officeart/2005/8/layout/default"/>
    <dgm:cxn modelId="{D6A71DC0-0BF2-4DAA-B751-2133FF5116E4}" type="presOf" srcId="{35B1BECA-051C-413A-8ECC-464322C1208F}" destId="{EE3C1168-B13E-4115-909A-733DEE342648}" srcOrd="0" destOrd="0" presId="urn:microsoft.com/office/officeart/2005/8/layout/default"/>
    <dgm:cxn modelId="{2FC373F9-ABD3-4855-9059-1E09786530F9}" srcId="{35B1BECA-051C-413A-8ECC-464322C1208F}" destId="{73E5F401-1131-4C34-B122-01C94155774E}" srcOrd="5" destOrd="0" parTransId="{BAC9B3C4-E185-4674-81E3-35CFEFEE7D2D}" sibTransId="{BD8932B9-7165-4997-B8DD-B37D86CF6521}"/>
    <dgm:cxn modelId="{1705CE0E-6FBA-4D89-831E-C5FF288BECA6}" srcId="{35B1BECA-051C-413A-8ECC-464322C1208F}" destId="{A4EC0539-6963-4BE4-A682-56CDE368E354}" srcOrd="7" destOrd="0" parTransId="{C1AFFF30-E6D1-4C39-98FE-199427CFC3C8}" sibTransId="{9BA0E3F9-79AC-47E8-ABC4-07EFE52D2930}"/>
    <dgm:cxn modelId="{0EE0E403-F113-4EF9-8F78-0AC00E0A09D0}" type="presParOf" srcId="{EE3C1168-B13E-4115-909A-733DEE342648}" destId="{58ECADDA-A21D-4BFD-8B96-29158A016152}" srcOrd="0" destOrd="0" presId="urn:microsoft.com/office/officeart/2005/8/layout/default"/>
    <dgm:cxn modelId="{F0AC5BE7-F4A6-445B-AEBA-34C8EF46E48E}" type="presParOf" srcId="{EE3C1168-B13E-4115-909A-733DEE342648}" destId="{B7DAC7EB-D03B-4ACC-AC0E-8A63D6288ABC}" srcOrd="1" destOrd="0" presId="urn:microsoft.com/office/officeart/2005/8/layout/default"/>
    <dgm:cxn modelId="{EE8B6435-960C-4030-AFA6-AD703F087B1A}" type="presParOf" srcId="{EE3C1168-B13E-4115-909A-733DEE342648}" destId="{97EECB04-F377-498B-8667-8D50880F10EF}" srcOrd="2" destOrd="0" presId="urn:microsoft.com/office/officeart/2005/8/layout/default"/>
    <dgm:cxn modelId="{05D6C432-0483-4361-AF0D-F4B5661092D2}" type="presParOf" srcId="{EE3C1168-B13E-4115-909A-733DEE342648}" destId="{BFC551B2-902E-4898-AE7F-E58BDF731FF2}" srcOrd="3" destOrd="0" presId="urn:microsoft.com/office/officeart/2005/8/layout/default"/>
    <dgm:cxn modelId="{CD35E770-53A0-4E51-9DC1-5B7A58DDD83F}" type="presParOf" srcId="{EE3C1168-B13E-4115-909A-733DEE342648}" destId="{F7E96953-30DB-4593-9BB1-9B8B0FEBC0F5}" srcOrd="4" destOrd="0" presId="urn:microsoft.com/office/officeart/2005/8/layout/default"/>
    <dgm:cxn modelId="{230FD539-E917-4609-A162-20C8C0886716}" type="presParOf" srcId="{EE3C1168-B13E-4115-909A-733DEE342648}" destId="{62CA36B0-52DA-4A34-9482-02AE98999270}" srcOrd="5" destOrd="0" presId="urn:microsoft.com/office/officeart/2005/8/layout/default"/>
    <dgm:cxn modelId="{461D0F26-9735-48CE-A12D-361976E3B952}" type="presParOf" srcId="{EE3C1168-B13E-4115-909A-733DEE342648}" destId="{589DBBBE-FCAF-4A1D-8478-90A1D2690BF4}" srcOrd="6" destOrd="0" presId="urn:microsoft.com/office/officeart/2005/8/layout/default"/>
    <dgm:cxn modelId="{D7867C9A-EC2E-46B3-9251-98A690B33FA6}" type="presParOf" srcId="{EE3C1168-B13E-4115-909A-733DEE342648}" destId="{6E8C5932-F062-474F-9901-5FD7E7C7DCAF}" srcOrd="7" destOrd="0" presId="urn:microsoft.com/office/officeart/2005/8/layout/default"/>
    <dgm:cxn modelId="{D0686553-58F5-44D6-9A91-C3C19D87C281}" type="presParOf" srcId="{EE3C1168-B13E-4115-909A-733DEE342648}" destId="{D87D6BAF-52AC-459D-8DB5-3FC3CC0A7145}" srcOrd="8" destOrd="0" presId="urn:microsoft.com/office/officeart/2005/8/layout/default"/>
    <dgm:cxn modelId="{7FF2AFFA-0087-4C22-A986-D6D311A9CD2A}" type="presParOf" srcId="{EE3C1168-B13E-4115-909A-733DEE342648}" destId="{C70C5F6B-3B72-49C9-AC5E-083DDDA0D421}" srcOrd="9" destOrd="0" presId="urn:microsoft.com/office/officeart/2005/8/layout/default"/>
    <dgm:cxn modelId="{4999EC3C-1A32-4583-A176-52E89FCF489E}" type="presParOf" srcId="{EE3C1168-B13E-4115-909A-733DEE342648}" destId="{C9252095-BD50-440C-B975-29B6486F612D}" srcOrd="10" destOrd="0" presId="urn:microsoft.com/office/officeart/2005/8/layout/default"/>
    <dgm:cxn modelId="{776D558E-99E4-45AC-8168-1458B032933B}" type="presParOf" srcId="{EE3C1168-B13E-4115-909A-733DEE342648}" destId="{2D1CFC03-5003-40CA-918A-84BC466BA052}" srcOrd="11" destOrd="0" presId="urn:microsoft.com/office/officeart/2005/8/layout/default"/>
    <dgm:cxn modelId="{E209E761-8997-47F0-95A8-B856181025E0}" type="presParOf" srcId="{EE3C1168-B13E-4115-909A-733DEE342648}" destId="{3FD1F602-2E35-4FC9-9214-BA744BE723FA}" srcOrd="12" destOrd="0" presId="urn:microsoft.com/office/officeart/2005/8/layout/default"/>
    <dgm:cxn modelId="{BC45231C-B708-429E-A399-76BD27E9DDE2}" type="presParOf" srcId="{EE3C1168-B13E-4115-909A-733DEE342648}" destId="{90F88E55-26D3-477D-AFE9-00593CF5C47C}" srcOrd="13" destOrd="0" presId="urn:microsoft.com/office/officeart/2005/8/layout/default"/>
    <dgm:cxn modelId="{2E3E57C2-433B-44EB-AEDA-C9C6D53E8C8C}" type="presParOf" srcId="{EE3C1168-B13E-4115-909A-733DEE342648}" destId="{9E15AE81-D32F-438C-98A6-27B181233560}" srcOrd="14" destOrd="0" presId="urn:microsoft.com/office/officeart/2005/8/layout/default"/>
    <dgm:cxn modelId="{E879D780-4118-4F5B-BB78-83ECED77DCFA}" type="presParOf" srcId="{EE3C1168-B13E-4115-909A-733DEE342648}" destId="{0E8C8B64-8BCE-40C9-A7BC-CCDD024FB582}" srcOrd="15" destOrd="0" presId="urn:microsoft.com/office/officeart/2005/8/layout/default"/>
    <dgm:cxn modelId="{7DE16660-6DF0-4FB1-AAE3-E8ECBFE3513C}" type="presParOf" srcId="{EE3C1168-B13E-4115-909A-733DEE342648}" destId="{0F3C4013-C8BF-40AA-9B74-262A1B7E4CCD}" srcOrd="16" destOrd="0" presId="urn:microsoft.com/office/officeart/2005/8/layout/default"/>
  </dgm:cxnLst>
  <dgm:bg>
    <a:effectLst>
      <a:outerShdw blurRad="50800" dist="38100" dir="16200000" rotWithShape="0">
        <a:prstClr val="black">
          <a:alpha val="40000"/>
        </a:prstClr>
      </a:outerShdw>
    </a:effectLst>
  </dgm:bg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7F608-FF51-45E1-A4D1-716065B7352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ECB2E6-F501-452F-9B23-C72827DFD456}">
      <dgm:prSet phldrT="[Text]"/>
      <dgm:spPr/>
      <dgm:t>
        <a:bodyPr/>
        <a:lstStyle/>
        <a:p>
          <a:pPr algn="l"/>
          <a:r>
            <a:rPr lang="en-US" b="1" dirty="0" smtClean="0"/>
            <a:t>Prevalence of chronic disease</a:t>
          </a:r>
          <a:endParaRPr lang="en-US" b="1" dirty="0"/>
        </a:p>
      </dgm:t>
    </dgm:pt>
    <dgm:pt modelId="{46954581-E5B7-4B3A-A54A-301853B59A8C}" type="parTrans" cxnId="{78308081-9DB5-49BE-9DD0-6AB57CBA0CD7}">
      <dgm:prSet/>
      <dgm:spPr/>
      <dgm:t>
        <a:bodyPr/>
        <a:lstStyle/>
        <a:p>
          <a:endParaRPr lang="en-US"/>
        </a:p>
      </dgm:t>
    </dgm:pt>
    <dgm:pt modelId="{632CDD8A-E379-42F7-933B-7160E2B86008}" type="sibTrans" cxnId="{78308081-9DB5-49BE-9DD0-6AB57CBA0CD7}">
      <dgm:prSet/>
      <dgm:spPr/>
      <dgm:t>
        <a:bodyPr/>
        <a:lstStyle/>
        <a:p>
          <a:endParaRPr lang="en-US"/>
        </a:p>
      </dgm:t>
    </dgm:pt>
    <dgm:pt modelId="{FF82DB84-35B5-4580-88DB-5533CCD4DAB3}">
      <dgm:prSet phldrT="[Text]"/>
      <dgm:spPr/>
      <dgm:t>
        <a:bodyPr/>
        <a:lstStyle/>
        <a:p>
          <a:pPr algn="l"/>
          <a:r>
            <a:rPr lang="en-US" b="1" dirty="0" smtClean="0"/>
            <a:t>Advancement In Medical Care</a:t>
          </a:r>
          <a:endParaRPr lang="en-US" b="1" dirty="0"/>
        </a:p>
      </dgm:t>
    </dgm:pt>
    <dgm:pt modelId="{AA9F8B44-454A-4025-B2AA-42921567056D}" type="parTrans" cxnId="{48392E76-7BBE-4D7D-A2FA-089375A598DF}">
      <dgm:prSet/>
      <dgm:spPr/>
      <dgm:t>
        <a:bodyPr/>
        <a:lstStyle/>
        <a:p>
          <a:endParaRPr lang="en-US"/>
        </a:p>
      </dgm:t>
    </dgm:pt>
    <dgm:pt modelId="{90D823F2-7409-4BE5-AD6E-C5C54019E09A}" type="sibTrans" cxnId="{48392E76-7BBE-4D7D-A2FA-089375A598DF}">
      <dgm:prSet/>
      <dgm:spPr/>
      <dgm:t>
        <a:bodyPr/>
        <a:lstStyle/>
        <a:p>
          <a:endParaRPr lang="en-US"/>
        </a:p>
      </dgm:t>
    </dgm:pt>
    <dgm:pt modelId="{A046DF77-69A1-47C6-B55B-44C6474514C9}">
      <dgm:prSet phldrT="[Text]"/>
      <dgm:spPr/>
      <dgm:t>
        <a:bodyPr/>
        <a:lstStyle/>
        <a:p>
          <a:pPr algn="l"/>
          <a:r>
            <a:rPr lang="en-US" b="1" dirty="0" smtClean="0"/>
            <a:t>Visiting Hospitals for Outpatient </a:t>
          </a:r>
          <a:endParaRPr lang="en-US" b="1" dirty="0"/>
        </a:p>
      </dgm:t>
    </dgm:pt>
    <dgm:pt modelId="{2B0515AE-A8B4-4B97-B745-068EA53C6401}" type="parTrans" cxnId="{FE4291FD-2802-4E67-9F2C-501C987941BB}">
      <dgm:prSet/>
      <dgm:spPr/>
      <dgm:t>
        <a:bodyPr/>
        <a:lstStyle/>
        <a:p>
          <a:endParaRPr lang="en-US"/>
        </a:p>
      </dgm:t>
    </dgm:pt>
    <dgm:pt modelId="{DE76E926-8201-4124-95EA-C03721FC7D6D}" type="sibTrans" cxnId="{FE4291FD-2802-4E67-9F2C-501C987941BB}">
      <dgm:prSet/>
      <dgm:spPr/>
      <dgm:t>
        <a:bodyPr/>
        <a:lstStyle/>
        <a:p>
          <a:endParaRPr lang="en-US"/>
        </a:p>
      </dgm:t>
    </dgm:pt>
    <dgm:pt modelId="{6FEFFAFB-FCB0-4CC4-B3AA-2C9682C7538B}">
      <dgm:prSet phldrT="[Text]"/>
      <dgm:spPr/>
      <dgm:t>
        <a:bodyPr/>
        <a:lstStyle/>
        <a:p>
          <a:pPr algn="l"/>
          <a:r>
            <a:rPr lang="en-US" b="1" dirty="0" smtClean="0"/>
            <a:t>10-12% Medical Inflation in region</a:t>
          </a:r>
          <a:endParaRPr lang="en-US" b="1" dirty="0"/>
        </a:p>
      </dgm:t>
    </dgm:pt>
    <dgm:pt modelId="{BBFE4AF3-A99A-49F3-B3A1-7132ED89DD82}" type="parTrans" cxnId="{8E41DE41-CC46-4136-84FC-84ED717D0F32}">
      <dgm:prSet/>
      <dgm:spPr/>
      <dgm:t>
        <a:bodyPr/>
        <a:lstStyle/>
        <a:p>
          <a:endParaRPr lang="en-US"/>
        </a:p>
      </dgm:t>
    </dgm:pt>
    <dgm:pt modelId="{020E1846-95A8-4CC7-A60A-A6B846B58497}" type="sibTrans" cxnId="{8E41DE41-CC46-4136-84FC-84ED717D0F32}">
      <dgm:prSet/>
      <dgm:spPr/>
      <dgm:t>
        <a:bodyPr/>
        <a:lstStyle/>
        <a:p>
          <a:endParaRPr lang="en-US"/>
        </a:p>
      </dgm:t>
    </dgm:pt>
    <dgm:pt modelId="{961818C1-DCB1-49D0-A063-95965DEBF987}">
      <dgm:prSet phldrT="[Text]"/>
      <dgm:spPr/>
      <dgm:t>
        <a:bodyPr/>
        <a:lstStyle/>
        <a:p>
          <a:pPr algn="l"/>
          <a:r>
            <a:rPr lang="en-US" b="1" dirty="0" smtClean="0"/>
            <a:t>Changing regulatory environment </a:t>
          </a:r>
          <a:endParaRPr lang="en-US" b="1" dirty="0"/>
        </a:p>
      </dgm:t>
    </dgm:pt>
    <dgm:pt modelId="{60DCC68F-6A19-44A7-95CA-FC615D0159F8}" type="parTrans" cxnId="{A579E5B6-A5B3-484E-83D4-F37988323C83}">
      <dgm:prSet/>
      <dgm:spPr/>
      <dgm:t>
        <a:bodyPr/>
        <a:lstStyle/>
        <a:p>
          <a:endParaRPr lang="en-US"/>
        </a:p>
      </dgm:t>
    </dgm:pt>
    <dgm:pt modelId="{AF66E23B-0C52-4630-BF0B-E6B94AB0195C}" type="sibTrans" cxnId="{A579E5B6-A5B3-484E-83D4-F37988323C83}">
      <dgm:prSet/>
      <dgm:spPr/>
      <dgm:t>
        <a:bodyPr/>
        <a:lstStyle/>
        <a:p>
          <a:endParaRPr lang="en-US"/>
        </a:p>
      </dgm:t>
    </dgm:pt>
    <dgm:pt modelId="{EF052E15-8A5D-4B15-8B76-F11D26106CBD}">
      <dgm:prSet phldrT="[Text]"/>
      <dgm:spPr/>
      <dgm:t>
        <a:bodyPr/>
        <a:lstStyle/>
        <a:p>
          <a:pPr algn="l"/>
          <a:r>
            <a:rPr lang="en-US" b="1" dirty="0" smtClean="0"/>
            <a:t>Primary care facilities</a:t>
          </a:r>
          <a:endParaRPr lang="en-US" b="1" dirty="0"/>
        </a:p>
      </dgm:t>
    </dgm:pt>
    <dgm:pt modelId="{EC2A6FC1-62C0-4FCE-BCBE-D3A4F858C470}" type="parTrans" cxnId="{7DBC93C9-93A5-4CC9-8197-7B7F7FEC1106}">
      <dgm:prSet/>
      <dgm:spPr/>
      <dgm:t>
        <a:bodyPr/>
        <a:lstStyle/>
        <a:p>
          <a:endParaRPr lang="en-US"/>
        </a:p>
      </dgm:t>
    </dgm:pt>
    <dgm:pt modelId="{7EC59A3B-864C-4768-8B3D-A5BCB35E5667}" type="sibTrans" cxnId="{7DBC93C9-93A5-4CC9-8197-7B7F7FEC1106}">
      <dgm:prSet/>
      <dgm:spPr/>
      <dgm:t>
        <a:bodyPr/>
        <a:lstStyle/>
        <a:p>
          <a:endParaRPr lang="en-US"/>
        </a:p>
      </dgm:t>
    </dgm:pt>
    <dgm:pt modelId="{4EE4AA94-1259-4CDA-8CB0-81A82F7A1A36}" type="pres">
      <dgm:prSet presAssocID="{8917F608-FF51-45E1-A4D1-716065B7352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BE4DB61-33F4-48C7-B5A2-4F72F1B60402}" type="pres">
      <dgm:prSet presAssocID="{8917F608-FF51-45E1-A4D1-716065B7352F}" presName="pyramid" presStyleLbl="node1" presStyleIdx="0" presStyleCnt="1" custAng="0" custScaleX="74496" custScaleY="88060" custLinFactNeighborY="4477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F9D70714-B219-4B63-8E62-C5DAC5F17B60}" type="pres">
      <dgm:prSet presAssocID="{8917F608-FF51-45E1-A4D1-716065B7352F}" presName="theList" presStyleCnt="0"/>
      <dgm:spPr/>
    </dgm:pt>
    <dgm:pt modelId="{2CDAAC98-E22E-4900-8100-D02060007CC9}" type="pres">
      <dgm:prSet presAssocID="{F5ECB2E6-F501-452F-9B23-C72827DFD456}" presName="aNode" presStyleLbl="fgAcc1" presStyleIdx="0" presStyleCnt="6" custLinFactY="114445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2C90A-47C4-435A-817F-1C6CD1D167E8}" type="pres">
      <dgm:prSet presAssocID="{F5ECB2E6-F501-452F-9B23-C72827DFD456}" presName="aSpace" presStyleCnt="0"/>
      <dgm:spPr/>
    </dgm:pt>
    <dgm:pt modelId="{C3C493AA-2362-4E6D-80BA-0BA11DF08070}" type="pres">
      <dgm:prSet presAssocID="{FF82DB84-35B5-4580-88DB-5533CCD4DAB3}" presName="aNode" presStyleLbl="fgAcc1" presStyleIdx="1" presStyleCnt="6" custLinFactY="104815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0284E-EC48-4773-9454-715106B7AE06}" type="pres">
      <dgm:prSet presAssocID="{FF82DB84-35B5-4580-88DB-5533CCD4DAB3}" presName="aSpace" presStyleCnt="0"/>
      <dgm:spPr/>
    </dgm:pt>
    <dgm:pt modelId="{4059B7EB-80D6-4705-ACB8-2B6836BC7618}" type="pres">
      <dgm:prSet presAssocID="{A046DF77-69A1-47C6-B55B-44C6474514C9}" presName="aNode" presStyleLbl="fgAcc1" presStyleIdx="2" presStyleCnt="6" custLinFactY="100000" custLinFactNeighborY="161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14E02-4BBC-46A8-B152-165BFC03A1AB}" type="pres">
      <dgm:prSet presAssocID="{A046DF77-69A1-47C6-B55B-44C6474514C9}" presName="aSpace" presStyleCnt="0"/>
      <dgm:spPr/>
    </dgm:pt>
    <dgm:pt modelId="{E242EAA9-9CD3-471E-B685-A40694343ADF}" type="pres">
      <dgm:prSet presAssocID="{6FEFFAFB-FCB0-4CC4-B3AA-2C9682C7538B}" presName="aNode" presStyleLbl="fgAcc1" presStyleIdx="3" presStyleCnt="6" custLinFactY="9805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C5136-B178-43B5-9488-D753E6B12D71}" type="pres">
      <dgm:prSet presAssocID="{6FEFFAFB-FCB0-4CC4-B3AA-2C9682C7538B}" presName="aSpace" presStyleCnt="0"/>
      <dgm:spPr/>
    </dgm:pt>
    <dgm:pt modelId="{36E5D748-7D04-4368-87E1-B56DEB49B648}" type="pres">
      <dgm:prSet presAssocID="{961818C1-DCB1-49D0-A063-95965DEBF987}" presName="aNode" presStyleLbl="fgAcc1" presStyleIdx="4" presStyleCnt="6" custLinFactY="787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2D045-4A08-4A39-B0A5-1B5F0199AFB2}" type="pres">
      <dgm:prSet presAssocID="{961818C1-DCB1-49D0-A063-95965DEBF987}" presName="aSpace" presStyleCnt="0"/>
      <dgm:spPr/>
    </dgm:pt>
    <dgm:pt modelId="{401BAF1C-E9EB-4EF9-BFD0-818B978C68FF}" type="pres">
      <dgm:prSet presAssocID="{EF052E15-8A5D-4B15-8B76-F11D26106CBD}" presName="aNode" presStyleLbl="fgAcc1" presStyleIdx="5" presStyleCnt="6" custLinFactY="6916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67B61-103C-4E13-8EAA-F751EE18FDE2}" type="pres">
      <dgm:prSet presAssocID="{EF052E15-8A5D-4B15-8B76-F11D26106CBD}" presName="aSpace" presStyleCnt="0"/>
      <dgm:spPr/>
    </dgm:pt>
  </dgm:ptLst>
  <dgm:cxnLst>
    <dgm:cxn modelId="{8C148817-0A97-4549-8D1F-293DE02833F3}" type="presOf" srcId="{6FEFFAFB-FCB0-4CC4-B3AA-2C9682C7538B}" destId="{E242EAA9-9CD3-471E-B685-A40694343ADF}" srcOrd="0" destOrd="0" presId="urn:microsoft.com/office/officeart/2005/8/layout/pyramid2"/>
    <dgm:cxn modelId="{FE4291FD-2802-4E67-9F2C-501C987941BB}" srcId="{8917F608-FF51-45E1-A4D1-716065B7352F}" destId="{A046DF77-69A1-47C6-B55B-44C6474514C9}" srcOrd="2" destOrd="0" parTransId="{2B0515AE-A8B4-4B97-B745-068EA53C6401}" sibTransId="{DE76E926-8201-4124-95EA-C03721FC7D6D}"/>
    <dgm:cxn modelId="{D5E3444A-28D2-4427-BC8F-99C57EC951CE}" type="presOf" srcId="{EF052E15-8A5D-4B15-8B76-F11D26106CBD}" destId="{401BAF1C-E9EB-4EF9-BFD0-818B978C68FF}" srcOrd="0" destOrd="0" presId="urn:microsoft.com/office/officeart/2005/8/layout/pyramid2"/>
    <dgm:cxn modelId="{B711CAFE-D4F2-434E-9CDD-74438E2E44F6}" type="presOf" srcId="{F5ECB2E6-F501-452F-9B23-C72827DFD456}" destId="{2CDAAC98-E22E-4900-8100-D02060007CC9}" srcOrd="0" destOrd="0" presId="urn:microsoft.com/office/officeart/2005/8/layout/pyramid2"/>
    <dgm:cxn modelId="{7DBC93C9-93A5-4CC9-8197-7B7F7FEC1106}" srcId="{8917F608-FF51-45E1-A4D1-716065B7352F}" destId="{EF052E15-8A5D-4B15-8B76-F11D26106CBD}" srcOrd="5" destOrd="0" parTransId="{EC2A6FC1-62C0-4FCE-BCBE-D3A4F858C470}" sibTransId="{7EC59A3B-864C-4768-8B3D-A5BCB35E5667}"/>
    <dgm:cxn modelId="{A579E5B6-A5B3-484E-83D4-F37988323C83}" srcId="{8917F608-FF51-45E1-A4D1-716065B7352F}" destId="{961818C1-DCB1-49D0-A063-95965DEBF987}" srcOrd="4" destOrd="0" parTransId="{60DCC68F-6A19-44A7-95CA-FC615D0159F8}" sibTransId="{AF66E23B-0C52-4630-BF0B-E6B94AB0195C}"/>
    <dgm:cxn modelId="{78308081-9DB5-49BE-9DD0-6AB57CBA0CD7}" srcId="{8917F608-FF51-45E1-A4D1-716065B7352F}" destId="{F5ECB2E6-F501-452F-9B23-C72827DFD456}" srcOrd="0" destOrd="0" parTransId="{46954581-E5B7-4B3A-A54A-301853B59A8C}" sibTransId="{632CDD8A-E379-42F7-933B-7160E2B86008}"/>
    <dgm:cxn modelId="{48392E76-7BBE-4D7D-A2FA-089375A598DF}" srcId="{8917F608-FF51-45E1-A4D1-716065B7352F}" destId="{FF82DB84-35B5-4580-88DB-5533CCD4DAB3}" srcOrd="1" destOrd="0" parTransId="{AA9F8B44-454A-4025-B2AA-42921567056D}" sibTransId="{90D823F2-7409-4BE5-AD6E-C5C54019E09A}"/>
    <dgm:cxn modelId="{008A5371-6B35-4AA1-8B96-6B0B1B5998F2}" type="presOf" srcId="{FF82DB84-35B5-4580-88DB-5533CCD4DAB3}" destId="{C3C493AA-2362-4E6D-80BA-0BA11DF08070}" srcOrd="0" destOrd="0" presId="urn:microsoft.com/office/officeart/2005/8/layout/pyramid2"/>
    <dgm:cxn modelId="{EC113417-6885-465C-ABA4-170731036371}" type="presOf" srcId="{961818C1-DCB1-49D0-A063-95965DEBF987}" destId="{36E5D748-7D04-4368-87E1-B56DEB49B648}" srcOrd="0" destOrd="0" presId="urn:microsoft.com/office/officeart/2005/8/layout/pyramid2"/>
    <dgm:cxn modelId="{8E41DE41-CC46-4136-84FC-84ED717D0F32}" srcId="{8917F608-FF51-45E1-A4D1-716065B7352F}" destId="{6FEFFAFB-FCB0-4CC4-B3AA-2C9682C7538B}" srcOrd="3" destOrd="0" parTransId="{BBFE4AF3-A99A-49F3-B3A1-7132ED89DD82}" sibTransId="{020E1846-95A8-4CC7-A60A-A6B846B58497}"/>
    <dgm:cxn modelId="{AFC3E09E-2422-4D0E-978A-436CF56B3286}" type="presOf" srcId="{A046DF77-69A1-47C6-B55B-44C6474514C9}" destId="{4059B7EB-80D6-4705-ACB8-2B6836BC7618}" srcOrd="0" destOrd="0" presId="urn:microsoft.com/office/officeart/2005/8/layout/pyramid2"/>
    <dgm:cxn modelId="{D3AE9654-0BB7-459C-B5E0-1CAFA549001D}" type="presOf" srcId="{8917F608-FF51-45E1-A4D1-716065B7352F}" destId="{4EE4AA94-1259-4CDA-8CB0-81A82F7A1A36}" srcOrd="0" destOrd="0" presId="urn:microsoft.com/office/officeart/2005/8/layout/pyramid2"/>
    <dgm:cxn modelId="{D848B62E-370A-469E-87E6-DA01F42FCB79}" type="presParOf" srcId="{4EE4AA94-1259-4CDA-8CB0-81A82F7A1A36}" destId="{9BE4DB61-33F4-48C7-B5A2-4F72F1B60402}" srcOrd="0" destOrd="0" presId="urn:microsoft.com/office/officeart/2005/8/layout/pyramid2"/>
    <dgm:cxn modelId="{5F0A12C3-AC80-4A31-9AD2-DD66DC3BDD7E}" type="presParOf" srcId="{4EE4AA94-1259-4CDA-8CB0-81A82F7A1A36}" destId="{F9D70714-B219-4B63-8E62-C5DAC5F17B60}" srcOrd="1" destOrd="0" presId="urn:microsoft.com/office/officeart/2005/8/layout/pyramid2"/>
    <dgm:cxn modelId="{E3935C6F-CE3D-431B-B0C6-28C5CD0C1FC5}" type="presParOf" srcId="{F9D70714-B219-4B63-8E62-C5DAC5F17B60}" destId="{2CDAAC98-E22E-4900-8100-D02060007CC9}" srcOrd="0" destOrd="0" presId="urn:microsoft.com/office/officeart/2005/8/layout/pyramid2"/>
    <dgm:cxn modelId="{F8A0AA72-6249-45C9-89C9-903D5BC31218}" type="presParOf" srcId="{F9D70714-B219-4B63-8E62-C5DAC5F17B60}" destId="{6ED2C90A-47C4-435A-817F-1C6CD1D167E8}" srcOrd="1" destOrd="0" presId="urn:microsoft.com/office/officeart/2005/8/layout/pyramid2"/>
    <dgm:cxn modelId="{A9D54B5B-7236-4BDB-9F7F-44B54FFB8796}" type="presParOf" srcId="{F9D70714-B219-4B63-8E62-C5DAC5F17B60}" destId="{C3C493AA-2362-4E6D-80BA-0BA11DF08070}" srcOrd="2" destOrd="0" presId="urn:microsoft.com/office/officeart/2005/8/layout/pyramid2"/>
    <dgm:cxn modelId="{0C625786-1861-4399-95A6-52BD180BABCF}" type="presParOf" srcId="{F9D70714-B219-4B63-8E62-C5DAC5F17B60}" destId="{0AF0284E-EC48-4773-9454-715106B7AE06}" srcOrd="3" destOrd="0" presId="urn:microsoft.com/office/officeart/2005/8/layout/pyramid2"/>
    <dgm:cxn modelId="{17A2B925-E34E-4CFD-ACAB-348E9DD8D4E1}" type="presParOf" srcId="{F9D70714-B219-4B63-8E62-C5DAC5F17B60}" destId="{4059B7EB-80D6-4705-ACB8-2B6836BC7618}" srcOrd="4" destOrd="0" presId="urn:microsoft.com/office/officeart/2005/8/layout/pyramid2"/>
    <dgm:cxn modelId="{0E9C582C-3CEB-488A-A829-1361BA5A469D}" type="presParOf" srcId="{F9D70714-B219-4B63-8E62-C5DAC5F17B60}" destId="{30F14E02-4BBC-46A8-B152-165BFC03A1AB}" srcOrd="5" destOrd="0" presId="urn:microsoft.com/office/officeart/2005/8/layout/pyramid2"/>
    <dgm:cxn modelId="{B09123F5-D658-4DDB-9924-F34B38485692}" type="presParOf" srcId="{F9D70714-B219-4B63-8E62-C5DAC5F17B60}" destId="{E242EAA9-9CD3-471E-B685-A40694343ADF}" srcOrd="6" destOrd="0" presId="urn:microsoft.com/office/officeart/2005/8/layout/pyramid2"/>
    <dgm:cxn modelId="{29C3D693-3C32-4CDC-B73D-8F2794007A4F}" type="presParOf" srcId="{F9D70714-B219-4B63-8E62-C5DAC5F17B60}" destId="{6DAC5136-B178-43B5-9488-D753E6B12D71}" srcOrd="7" destOrd="0" presId="urn:microsoft.com/office/officeart/2005/8/layout/pyramid2"/>
    <dgm:cxn modelId="{67C49D65-76D9-4944-9974-98FDDC5D8716}" type="presParOf" srcId="{F9D70714-B219-4B63-8E62-C5DAC5F17B60}" destId="{36E5D748-7D04-4368-87E1-B56DEB49B648}" srcOrd="8" destOrd="0" presId="urn:microsoft.com/office/officeart/2005/8/layout/pyramid2"/>
    <dgm:cxn modelId="{DE691DB0-3A23-490D-A309-AB8E246E2EEA}" type="presParOf" srcId="{F9D70714-B219-4B63-8E62-C5DAC5F17B60}" destId="{D682D045-4A08-4A39-B0A5-1B5F0199AFB2}" srcOrd="9" destOrd="0" presId="urn:microsoft.com/office/officeart/2005/8/layout/pyramid2"/>
    <dgm:cxn modelId="{F2F8C574-6991-4AE2-8B09-B753F2C0499D}" type="presParOf" srcId="{F9D70714-B219-4B63-8E62-C5DAC5F17B60}" destId="{401BAF1C-E9EB-4EF9-BFD0-818B978C68FF}" srcOrd="10" destOrd="0" presId="urn:microsoft.com/office/officeart/2005/8/layout/pyramid2"/>
    <dgm:cxn modelId="{4285EEF0-E119-4AA5-B4BB-3B342E055A95}" type="presParOf" srcId="{F9D70714-B219-4B63-8E62-C5DAC5F17B60}" destId="{60167B61-103C-4E13-8EAA-F751EE18FDE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EEA978-7B98-4EA9-8422-084439C097B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3F323F-CC5D-4715-B93F-D96EB7B22589}">
      <dgm:prSet custT="1"/>
      <dgm:spPr/>
      <dgm:t>
        <a:bodyPr/>
        <a:lstStyle/>
        <a:p>
          <a:r>
            <a:rPr lang="en-US" sz="1400" b="1" dirty="0" smtClean="0"/>
            <a:t>Gastritis, GERD,  Digestive upsets/ lapses</a:t>
          </a:r>
          <a:endParaRPr lang="en-US" sz="1400" b="1" dirty="0"/>
        </a:p>
      </dgm:t>
    </dgm:pt>
    <dgm:pt modelId="{ABB99D4E-6A5E-4C45-8D24-497A9B765B66}" type="parTrans" cxnId="{3CBE1C26-9A26-4A6B-9B80-5C6B283640C2}">
      <dgm:prSet/>
      <dgm:spPr/>
      <dgm:t>
        <a:bodyPr/>
        <a:lstStyle/>
        <a:p>
          <a:endParaRPr lang="en-US"/>
        </a:p>
      </dgm:t>
    </dgm:pt>
    <dgm:pt modelId="{90A32879-A942-4A5C-B412-A8E36E07A358}" type="sibTrans" cxnId="{3CBE1C26-9A26-4A6B-9B80-5C6B283640C2}">
      <dgm:prSet/>
      <dgm:spPr/>
      <dgm:t>
        <a:bodyPr/>
        <a:lstStyle/>
        <a:p>
          <a:endParaRPr lang="en-US"/>
        </a:p>
      </dgm:t>
    </dgm:pt>
    <dgm:pt modelId="{FEC82784-DD00-465C-9F25-F4CE30DD05A8}">
      <dgm:prSet custT="1"/>
      <dgm:spPr/>
      <dgm:t>
        <a:bodyPr/>
        <a:lstStyle/>
        <a:p>
          <a:r>
            <a:rPr lang="en-US" sz="1200" b="1" dirty="0" smtClean="0"/>
            <a:t>Surgeries, Heart, orthopedic-knee, cancer, abdomen </a:t>
          </a:r>
          <a:endParaRPr lang="en-US" sz="1200" b="1" dirty="0"/>
        </a:p>
      </dgm:t>
    </dgm:pt>
    <dgm:pt modelId="{B344B171-CCD6-41E1-9C61-8051F177B1B0}" type="parTrans" cxnId="{AC13EC29-788F-473B-B665-F74409CA2471}">
      <dgm:prSet/>
      <dgm:spPr/>
      <dgm:t>
        <a:bodyPr/>
        <a:lstStyle/>
        <a:p>
          <a:endParaRPr lang="en-US"/>
        </a:p>
      </dgm:t>
    </dgm:pt>
    <dgm:pt modelId="{1EF2B2C1-AE71-4662-B502-63ACDB581422}" type="sibTrans" cxnId="{AC13EC29-788F-473B-B665-F74409CA2471}">
      <dgm:prSet/>
      <dgm:spPr/>
      <dgm:t>
        <a:bodyPr/>
        <a:lstStyle/>
        <a:p>
          <a:endParaRPr lang="en-US"/>
        </a:p>
      </dgm:t>
    </dgm:pt>
    <dgm:pt modelId="{F140FDD5-DE21-43E8-8541-5046721F7F57}">
      <dgm:prSet custT="1"/>
      <dgm:spPr/>
      <dgm:t>
        <a:bodyPr/>
        <a:lstStyle/>
        <a:p>
          <a:r>
            <a:rPr lang="en-US" sz="1200" b="1" dirty="0" smtClean="0"/>
            <a:t>Injuries –sports, musculoskeletal/ back</a:t>
          </a:r>
          <a:endParaRPr lang="en-US" sz="1200" b="1" dirty="0"/>
        </a:p>
      </dgm:t>
    </dgm:pt>
    <dgm:pt modelId="{056715A6-F15D-4C5F-989C-8ABBABC9E552}" type="parTrans" cxnId="{079D567E-32AD-4B63-B601-7C683FB86C5F}">
      <dgm:prSet/>
      <dgm:spPr/>
      <dgm:t>
        <a:bodyPr/>
        <a:lstStyle/>
        <a:p>
          <a:endParaRPr lang="en-US"/>
        </a:p>
      </dgm:t>
    </dgm:pt>
    <dgm:pt modelId="{25DBCBF9-9879-423F-AC6C-D738B16DDFB9}" type="sibTrans" cxnId="{079D567E-32AD-4B63-B601-7C683FB86C5F}">
      <dgm:prSet/>
      <dgm:spPr/>
      <dgm:t>
        <a:bodyPr/>
        <a:lstStyle/>
        <a:p>
          <a:endParaRPr lang="en-US"/>
        </a:p>
      </dgm:t>
    </dgm:pt>
    <dgm:pt modelId="{EC6F8D72-F068-4C6F-98E3-55DF6D2AFDEF}">
      <dgm:prSet custT="1"/>
      <dgm:spPr/>
      <dgm:t>
        <a:bodyPr/>
        <a:lstStyle/>
        <a:p>
          <a:pPr algn="ctr"/>
          <a:r>
            <a:rPr lang="en-US" sz="1200" b="1" dirty="0" smtClean="0"/>
            <a:t>Chronic conditions, Diabetes, HBP, Thyroids Impaired lipids</a:t>
          </a:r>
          <a:endParaRPr lang="en-US" sz="1200" b="1" dirty="0"/>
        </a:p>
      </dgm:t>
    </dgm:pt>
    <dgm:pt modelId="{B40EE456-9026-4F14-8BA4-6946127A469B}" type="parTrans" cxnId="{7A3A43E3-461F-4400-9536-AB81ADB722D4}">
      <dgm:prSet/>
      <dgm:spPr/>
      <dgm:t>
        <a:bodyPr/>
        <a:lstStyle/>
        <a:p>
          <a:endParaRPr lang="en-US"/>
        </a:p>
      </dgm:t>
    </dgm:pt>
    <dgm:pt modelId="{D19A637C-BCD5-4D4D-83F6-4A7E762D8C0D}" type="sibTrans" cxnId="{7A3A43E3-461F-4400-9536-AB81ADB722D4}">
      <dgm:prSet/>
      <dgm:spPr/>
      <dgm:t>
        <a:bodyPr/>
        <a:lstStyle/>
        <a:p>
          <a:endParaRPr lang="en-US"/>
        </a:p>
      </dgm:t>
    </dgm:pt>
    <dgm:pt modelId="{36D166C2-BA7E-46FF-8D56-DD73F938C64E}">
      <dgm:prSet custT="1"/>
      <dgm:spPr/>
      <dgm:t>
        <a:bodyPr/>
        <a:lstStyle/>
        <a:p>
          <a:r>
            <a:rPr lang="en-US" sz="1200" b="1" dirty="0" smtClean="0"/>
            <a:t>Infections- upper respiratory, dominance of season’s flu, common cold</a:t>
          </a:r>
          <a:endParaRPr lang="en-US" sz="1200" b="1" dirty="0"/>
        </a:p>
      </dgm:t>
    </dgm:pt>
    <dgm:pt modelId="{3F78F1E6-4C31-478D-B3FC-4347795BE234}" type="parTrans" cxnId="{2F80F6A6-3214-4EB6-8466-87192A65AC23}">
      <dgm:prSet/>
      <dgm:spPr/>
      <dgm:t>
        <a:bodyPr/>
        <a:lstStyle/>
        <a:p>
          <a:endParaRPr lang="en-US"/>
        </a:p>
      </dgm:t>
    </dgm:pt>
    <dgm:pt modelId="{F7FDF7F9-BC81-4DF2-AC9F-E95CE76420AD}" type="sibTrans" cxnId="{2F80F6A6-3214-4EB6-8466-87192A65AC23}">
      <dgm:prSet/>
      <dgm:spPr/>
      <dgm:t>
        <a:bodyPr/>
        <a:lstStyle/>
        <a:p>
          <a:endParaRPr lang="en-US"/>
        </a:p>
      </dgm:t>
    </dgm:pt>
    <dgm:pt modelId="{32543BE4-6A66-4365-BF31-8D17AFED9F4E}">
      <dgm:prSet custT="1"/>
      <dgm:spPr/>
      <dgm:t>
        <a:bodyPr/>
        <a:lstStyle/>
        <a:p>
          <a:r>
            <a:rPr lang="en-US" sz="1400" b="1" dirty="0" smtClean="0"/>
            <a:t>Maternity</a:t>
          </a:r>
          <a:endParaRPr lang="en-US" sz="1400" b="1" dirty="0"/>
        </a:p>
      </dgm:t>
    </dgm:pt>
    <dgm:pt modelId="{23D8549E-9774-4943-B41D-60A9AE3D200E}" type="parTrans" cxnId="{CCAF26B8-AF32-44EF-B71F-C0C99D454EAC}">
      <dgm:prSet/>
      <dgm:spPr/>
      <dgm:t>
        <a:bodyPr/>
        <a:lstStyle/>
        <a:p>
          <a:endParaRPr lang="en-US"/>
        </a:p>
      </dgm:t>
    </dgm:pt>
    <dgm:pt modelId="{CD1AAA4E-1317-44B8-9455-C4552691603B}" type="sibTrans" cxnId="{CCAF26B8-AF32-44EF-B71F-C0C99D454EAC}">
      <dgm:prSet/>
      <dgm:spPr/>
      <dgm:t>
        <a:bodyPr/>
        <a:lstStyle/>
        <a:p>
          <a:endParaRPr lang="en-US"/>
        </a:p>
      </dgm:t>
    </dgm:pt>
    <dgm:pt modelId="{4A551E01-8EF6-4F8A-AF59-8913FC6F6797}">
      <dgm:prSet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Health care costs are skyrocketing due to the prevalence of chronic conditions such as </a:t>
          </a:r>
          <a:r>
            <a:rPr lang="en-US" sz="1200" b="1" dirty="0" smtClean="0"/>
            <a:t>cardiovascular disease, diabetes</a:t>
          </a:r>
          <a:r>
            <a:rPr lang="en-US" sz="1200" b="1" dirty="0" smtClean="0">
              <a:solidFill>
                <a:schemeClr val="bg1"/>
              </a:solidFill>
            </a:rPr>
            <a:t>. </a:t>
          </a:r>
          <a:endParaRPr lang="en-US" sz="1200" b="1" dirty="0">
            <a:solidFill>
              <a:schemeClr val="bg1"/>
            </a:solidFill>
          </a:endParaRPr>
        </a:p>
      </dgm:t>
    </dgm:pt>
    <dgm:pt modelId="{70F3C99F-0641-4B6D-9D71-C319FF01850F}" type="parTrans" cxnId="{20677429-03B4-40F1-AC8B-A524E4B5CE9A}">
      <dgm:prSet/>
      <dgm:spPr/>
      <dgm:t>
        <a:bodyPr/>
        <a:lstStyle/>
        <a:p>
          <a:endParaRPr lang="en-US"/>
        </a:p>
      </dgm:t>
    </dgm:pt>
    <dgm:pt modelId="{E3DA6AA5-E9FC-468C-A980-E451A1BADF01}" type="sibTrans" cxnId="{20677429-03B4-40F1-AC8B-A524E4B5CE9A}">
      <dgm:prSet/>
      <dgm:spPr/>
      <dgm:t>
        <a:bodyPr/>
        <a:lstStyle/>
        <a:p>
          <a:endParaRPr lang="en-US"/>
        </a:p>
      </dgm:t>
    </dgm:pt>
    <dgm:pt modelId="{8D996667-2D08-4FA7-AAA3-76DC946D4763}">
      <dgm:prSet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The health care system   is to transition from a focus on the treatment of illness to an increasing emphasis on wellness and prevention</a:t>
          </a:r>
          <a:r>
            <a:rPr lang="en-US" sz="1000" b="1" dirty="0" smtClean="0">
              <a:solidFill>
                <a:schemeClr val="bg1"/>
              </a:solidFill>
            </a:rPr>
            <a:t>.</a:t>
          </a:r>
          <a:endParaRPr lang="en-US" sz="1000" b="1" dirty="0">
            <a:solidFill>
              <a:schemeClr val="bg1"/>
            </a:solidFill>
          </a:endParaRPr>
        </a:p>
      </dgm:t>
    </dgm:pt>
    <dgm:pt modelId="{1CF00B97-BDA2-456B-9974-8B24E8680F92}" type="parTrans" cxnId="{98891AD2-7542-4EBA-9512-11BC7DB58042}">
      <dgm:prSet/>
      <dgm:spPr/>
      <dgm:t>
        <a:bodyPr/>
        <a:lstStyle/>
        <a:p>
          <a:endParaRPr lang="en-US"/>
        </a:p>
      </dgm:t>
    </dgm:pt>
    <dgm:pt modelId="{826DD097-AFEB-4D63-8FDA-04140ACCC9B9}" type="sibTrans" cxnId="{98891AD2-7542-4EBA-9512-11BC7DB58042}">
      <dgm:prSet/>
      <dgm:spPr/>
      <dgm:t>
        <a:bodyPr/>
        <a:lstStyle/>
        <a:p>
          <a:endParaRPr lang="en-US"/>
        </a:p>
      </dgm:t>
    </dgm:pt>
    <dgm:pt modelId="{2853C3A7-D9FA-4EA0-941E-9151EFA94B94}" type="pres">
      <dgm:prSet presAssocID="{25EEA978-7B98-4EA9-8422-084439C097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F472EF-CC8E-458B-97F5-3F59885D69F2}" type="pres">
      <dgm:prSet presAssocID="{25EEA978-7B98-4EA9-8422-084439C097B5}" presName="cycle" presStyleCnt="0"/>
      <dgm:spPr/>
    </dgm:pt>
    <dgm:pt modelId="{2D075E30-D93C-434E-B11F-39A2A2DBF8C6}" type="pres">
      <dgm:prSet presAssocID="{EC6F8D72-F068-4C6F-98E3-55DF6D2AFDEF}" presName="nodeFirstNode" presStyleLbl="node1" presStyleIdx="0" presStyleCnt="8" custScaleX="133100" custScaleY="112068" custRadScaleRad="100237" custRadScaleInc="9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4394A-A532-48EE-8366-BC57F82A5980}" type="pres">
      <dgm:prSet presAssocID="{D19A637C-BCD5-4D4D-83F6-4A7E762D8C0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2BC5E4C-77FB-4621-8E76-D82E6DCA3490}" type="pres">
      <dgm:prSet presAssocID="{36D166C2-BA7E-46FF-8D56-DD73F938C64E}" presName="nodeFollowingNodes" presStyleLbl="node1" presStyleIdx="1" presStyleCnt="8" custScaleX="162550" custScaleY="133100" custRadScaleRad="95829" custRadScaleInc="25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57900-BBE0-43E9-ADD0-771D0279BF5A}" type="pres">
      <dgm:prSet presAssocID="{F140FDD5-DE21-43E8-8541-5046721F7F57}" presName="nodeFollowingNodes" presStyleLbl="node1" presStyleIdx="2" presStyleCnt="8" custScaleX="1210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2C620-B08B-4AC0-A5B4-59D968AC9A42}" type="pres">
      <dgm:prSet presAssocID="{FEC82784-DD00-465C-9F25-F4CE30DD05A8}" presName="nodeFollowingNodes" presStyleLbl="node1" presStyleIdx="3" presStyleCnt="8" custScaleX="121000" custScaleY="133100" custRadScaleRad="94857" custRadScaleInc="-29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CE2AD-6485-4855-8C61-B200503DACA0}" type="pres">
      <dgm:prSet presAssocID="{6D3F323F-CC5D-4715-B93F-D96EB7B22589}" presName="nodeFollowingNodes" presStyleLbl="node1" presStyleIdx="4" presStyleCnt="8" custScaleX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E069A-7746-407D-B825-207BE4252912}" type="pres">
      <dgm:prSet presAssocID="{32543BE4-6A66-4365-BF31-8D17AFED9F4E}" presName="nodeFollowingNodes" presStyleLbl="node1" presStyleIdx="5" presStyleCnt="8" custScaleX="121000" custScaleY="146410" custRadScaleRad="102374" custRadScaleInc="29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1139C-BE9A-4FFF-81B5-65584D607771}" type="pres">
      <dgm:prSet presAssocID="{4A551E01-8EF6-4F8A-AF59-8913FC6F6797}" presName="nodeFollowingNodes" presStyleLbl="node1" presStyleIdx="6" presStyleCnt="8" custScaleX="138718" custScaleY="170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A1F2D-3364-43B4-83E9-93A10BC275A2}" type="pres">
      <dgm:prSet presAssocID="{8D996667-2D08-4FA7-AAA3-76DC946D4763}" presName="nodeFollowingNodes" presStyleLbl="node1" presStyleIdx="7" presStyleCnt="8" custScaleX="131650" custScaleY="167710" custRadScaleRad="102003" custRadScaleInc="-21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01476-7C22-48EA-BF35-34F8E47B3DB9}" type="presOf" srcId="{25EEA978-7B98-4EA9-8422-084439C097B5}" destId="{2853C3A7-D9FA-4EA0-941E-9151EFA94B94}" srcOrd="0" destOrd="0" presId="urn:microsoft.com/office/officeart/2005/8/layout/cycle3"/>
    <dgm:cxn modelId="{097F750D-77E9-4572-91C2-C8871CF085B8}" type="presOf" srcId="{32543BE4-6A66-4365-BF31-8D17AFED9F4E}" destId="{3CBE069A-7746-407D-B825-207BE4252912}" srcOrd="0" destOrd="0" presId="urn:microsoft.com/office/officeart/2005/8/layout/cycle3"/>
    <dgm:cxn modelId="{20CF2CFB-61F2-4734-A272-A2551AA807B1}" type="presOf" srcId="{8D996667-2D08-4FA7-AAA3-76DC946D4763}" destId="{D50A1F2D-3364-43B4-83E9-93A10BC275A2}" srcOrd="0" destOrd="0" presId="urn:microsoft.com/office/officeart/2005/8/layout/cycle3"/>
    <dgm:cxn modelId="{3CBE1C26-9A26-4A6B-9B80-5C6B283640C2}" srcId="{25EEA978-7B98-4EA9-8422-084439C097B5}" destId="{6D3F323F-CC5D-4715-B93F-D96EB7B22589}" srcOrd="4" destOrd="0" parTransId="{ABB99D4E-6A5E-4C45-8D24-497A9B765B66}" sibTransId="{90A32879-A942-4A5C-B412-A8E36E07A358}"/>
    <dgm:cxn modelId="{98891AD2-7542-4EBA-9512-11BC7DB58042}" srcId="{25EEA978-7B98-4EA9-8422-084439C097B5}" destId="{8D996667-2D08-4FA7-AAA3-76DC946D4763}" srcOrd="7" destOrd="0" parTransId="{1CF00B97-BDA2-456B-9974-8B24E8680F92}" sibTransId="{826DD097-AFEB-4D63-8FDA-04140ACCC9B9}"/>
    <dgm:cxn modelId="{20677429-03B4-40F1-AC8B-A524E4B5CE9A}" srcId="{25EEA978-7B98-4EA9-8422-084439C097B5}" destId="{4A551E01-8EF6-4F8A-AF59-8913FC6F6797}" srcOrd="6" destOrd="0" parTransId="{70F3C99F-0641-4B6D-9D71-C319FF01850F}" sibTransId="{E3DA6AA5-E9FC-468C-A980-E451A1BADF01}"/>
    <dgm:cxn modelId="{079D567E-32AD-4B63-B601-7C683FB86C5F}" srcId="{25EEA978-7B98-4EA9-8422-084439C097B5}" destId="{F140FDD5-DE21-43E8-8541-5046721F7F57}" srcOrd="2" destOrd="0" parTransId="{056715A6-F15D-4C5F-989C-8ABBABC9E552}" sibTransId="{25DBCBF9-9879-423F-AC6C-D738B16DDFB9}"/>
    <dgm:cxn modelId="{B2B0251F-3EDB-4425-BFA4-031F40382ED8}" type="presOf" srcId="{D19A637C-BCD5-4D4D-83F6-4A7E762D8C0D}" destId="{2864394A-A532-48EE-8366-BC57F82A5980}" srcOrd="0" destOrd="0" presId="urn:microsoft.com/office/officeart/2005/8/layout/cycle3"/>
    <dgm:cxn modelId="{469DA99E-C452-4A38-B475-39C3BDC40063}" type="presOf" srcId="{4A551E01-8EF6-4F8A-AF59-8913FC6F6797}" destId="{96D1139C-BE9A-4FFF-81B5-65584D607771}" srcOrd="0" destOrd="0" presId="urn:microsoft.com/office/officeart/2005/8/layout/cycle3"/>
    <dgm:cxn modelId="{A5640B0F-D1C3-42C8-9EF7-8DD62F5A5B2C}" type="presOf" srcId="{6D3F323F-CC5D-4715-B93F-D96EB7B22589}" destId="{B20CE2AD-6485-4855-8C61-B200503DACA0}" srcOrd="0" destOrd="0" presId="urn:microsoft.com/office/officeart/2005/8/layout/cycle3"/>
    <dgm:cxn modelId="{EB9547F3-E794-477B-969C-BC44CE665541}" type="presOf" srcId="{F140FDD5-DE21-43E8-8541-5046721F7F57}" destId="{8DC57900-BBE0-43E9-ADD0-771D0279BF5A}" srcOrd="0" destOrd="0" presId="urn:microsoft.com/office/officeart/2005/8/layout/cycle3"/>
    <dgm:cxn modelId="{DA0BC70F-00CB-409F-A309-950BC5C8D1A4}" type="presOf" srcId="{EC6F8D72-F068-4C6F-98E3-55DF6D2AFDEF}" destId="{2D075E30-D93C-434E-B11F-39A2A2DBF8C6}" srcOrd="0" destOrd="0" presId="urn:microsoft.com/office/officeart/2005/8/layout/cycle3"/>
    <dgm:cxn modelId="{2F80F6A6-3214-4EB6-8466-87192A65AC23}" srcId="{25EEA978-7B98-4EA9-8422-084439C097B5}" destId="{36D166C2-BA7E-46FF-8D56-DD73F938C64E}" srcOrd="1" destOrd="0" parTransId="{3F78F1E6-4C31-478D-B3FC-4347795BE234}" sibTransId="{F7FDF7F9-BC81-4DF2-AC9F-E95CE76420AD}"/>
    <dgm:cxn modelId="{AABC8681-2420-466F-834D-877FD65C2EAA}" type="presOf" srcId="{FEC82784-DD00-465C-9F25-F4CE30DD05A8}" destId="{C772C620-B08B-4AC0-A5B4-59D968AC9A42}" srcOrd="0" destOrd="0" presId="urn:microsoft.com/office/officeart/2005/8/layout/cycle3"/>
    <dgm:cxn modelId="{F458FECC-8DF2-4E8A-B40A-6E3A2EA1165D}" type="presOf" srcId="{36D166C2-BA7E-46FF-8D56-DD73F938C64E}" destId="{B2BC5E4C-77FB-4621-8E76-D82E6DCA3490}" srcOrd="0" destOrd="0" presId="urn:microsoft.com/office/officeart/2005/8/layout/cycle3"/>
    <dgm:cxn modelId="{AC13EC29-788F-473B-B665-F74409CA2471}" srcId="{25EEA978-7B98-4EA9-8422-084439C097B5}" destId="{FEC82784-DD00-465C-9F25-F4CE30DD05A8}" srcOrd="3" destOrd="0" parTransId="{B344B171-CCD6-41E1-9C61-8051F177B1B0}" sibTransId="{1EF2B2C1-AE71-4662-B502-63ACDB581422}"/>
    <dgm:cxn modelId="{CCAF26B8-AF32-44EF-B71F-C0C99D454EAC}" srcId="{25EEA978-7B98-4EA9-8422-084439C097B5}" destId="{32543BE4-6A66-4365-BF31-8D17AFED9F4E}" srcOrd="5" destOrd="0" parTransId="{23D8549E-9774-4943-B41D-60A9AE3D200E}" sibTransId="{CD1AAA4E-1317-44B8-9455-C4552691603B}"/>
    <dgm:cxn modelId="{7A3A43E3-461F-4400-9536-AB81ADB722D4}" srcId="{25EEA978-7B98-4EA9-8422-084439C097B5}" destId="{EC6F8D72-F068-4C6F-98E3-55DF6D2AFDEF}" srcOrd="0" destOrd="0" parTransId="{B40EE456-9026-4F14-8BA4-6946127A469B}" sibTransId="{D19A637C-BCD5-4D4D-83F6-4A7E762D8C0D}"/>
    <dgm:cxn modelId="{EBC4590A-CC60-419B-82AC-52BE69749D76}" type="presParOf" srcId="{2853C3A7-D9FA-4EA0-941E-9151EFA94B94}" destId="{8FF472EF-CC8E-458B-97F5-3F59885D69F2}" srcOrd="0" destOrd="0" presId="urn:microsoft.com/office/officeart/2005/8/layout/cycle3"/>
    <dgm:cxn modelId="{23731598-8436-4CC4-98F4-918E5AD87B94}" type="presParOf" srcId="{8FF472EF-CC8E-458B-97F5-3F59885D69F2}" destId="{2D075E30-D93C-434E-B11F-39A2A2DBF8C6}" srcOrd="0" destOrd="0" presId="urn:microsoft.com/office/officeart/2005/8/layout/cycle3"/>
    <dgm:cxn modelId="{1F51E2BA-E0D4-4A5C-AE26-DD4CA62DF1A5}" type="presParOf" srcId="{8FF472EF-CC8E-458B-97F5-3F59885D69F2}" destId="{2864394A-A532-48EE-8366-BC57F82A5980}" srcOrd="1" destOrd="0" presId="urn:microsoft.com/office/officeart/2005/8/layout/cycle3"/>
    <dgm:cxn modelId="{B14EFD1F-C5A0-45BB-9B37-8B66FEDED3A3}" type="presParOf" srcId="{8FF472EF-CC8E-458B-97F5-3F59885D69F2}" destId="{B2BC5E4C-77FB-4621-8E76-D82E6DCA3490}" srcOrd="2" destOrd="0" presId="urn:microsoft.com/office/officeart/2005/8/layout/cycle3"/>
    <dgm:cxn modelId="{C836F8BD-24E9-4DCA-B761-5A58674CAAFD}" type="presParOf" srcId="{8FF472EF-CC8E-458B-97F5-3F59885D69F2}" destId="{8DC57900-BBE0-43E9-ADD0-771D0279BF5A}" srcOrd="3" destOrd="0" presId="urn:microsoft.com/office/officeart/2005/8/layout/cycle3"/>
    <dgm:cxn modelId="{112F48F2-E9B1-45EB-A400-F7AB604A033E}" type="presParOf" srcId="{8FF472EF-CC8E-458B-97F5-3F59885D69F2}" destId="{C772C620-B08B-4AC0-A5B4-59D968AC9A42}" srcOrd="4" destOrd="0" presId="urn:microsoft.com/office/officeart/2005/8/layout/cycle3"/>
    <dgm:cxn modelId="{8485DD53-EE23-46C4-B961-E3C55D7A4069}" type="presParOf" srcId="{8FF472EF-CC8E-458B-97F5-3F59885D69F2}" destId="{B20CE2AD-6485-4855-8C61-B200503DACA0}" srcOrd="5" destOrd="0" presId="urn:microsoft.com/office/officeart/2005/8/layout/cycle3"/>
    <dgm:cxn modelId="{A3E87A9D-C330-4F62-9478-DE1E70D71B87}" type="presParOf" srcId="{8FF472EF-CC8E-458B-97F5-3F59885D69F2}" destId="{3CBE069A-7746-407D-B825-207BE4252912}" srcOrd="6" destOrd="0" presId="urn:microsoft.com/office/officeart/2005/8/layout/cycle3"/>
    <dgm:cxn modelId="{29689103-B257-4564-BCE4-3AACAAE3F517}" type="presParOf" srcId="{8FF472EF-CC8E-458B-97F5-3F59885D69F2}" destId="{96D1139C-BE9A-4FFF-81B5-65584D607771}" srcOrd="7" destOrd="0" presId="urn:microsoft.com/office/officeart/2005/8/layout/cycle3"/>
    <dgm:cxn modelId="{A6718808-6C52-45AF-BBE6-BF2FD40C9A5B}" type="presParOf" srcId="{8FF472EF-CC8E-458B-97F5-3F59885D69F2}" destId="{D50A1F2D-3364-43B4-83E9-93A10BC275A2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C2073-A45D-4AEA-91EA-62E9B54E5F33}">
      <dsp:nvSpPr>
        <dsp:cNvPr id="0" name=""/>
        <dsp:cNvSpPr/>
      </dsp:nvSpPr>
      <dsp:spPr>
        <a:xfrm rot="5400000">
          <a:off x="4704983" y="-99655"/>
          <a:ext cx="959123" cy="21642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Medical Industry</a:t>
          </a:r>
          <a:endParaRPr lang="en-US" sz="2000" b="1" kern="1200" dirty="0"/>
        </a:p>
      </dsp:txBody>
      <dsp:txXfrm rot="-5400000">
        <a:off x="4463114" y="662784"/>
        <a:ext cx="1442862" cy="639415"/>
      </dsp:txXfrm>
    </dsp:sp>
    <dsp:sp modelId="{C16790BF-E212-42B6-84A9-DB54599F100F}">
      <dsp:nvSpPr>
        <dsp:cNvPr id="0" name=""/>
        <dsp:cNvSpPr/>
      </dsp:nvSpPr>
      <dsp:spPr>
        <a:xfrm>
          <a:off x="5017387" y="281481"/>
          <a:ext cx="1567131" cy="842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394CB-0F1B-4D4C-89E5-BF2A2BFFA57B}">
      <dsp:nvSpPr>
        <dsp:cNvPr id="0" name=""/>
        <dsp:cNvSpPr/>
      </dsp:nvSpPr>
      <dsp:spPr>
        <a:xfrm rot="5400000">
          <a:off x="1901415" y="100059"/>
          <a:ext cx="1276594" cy="19675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Health care providers</a:t>
          </a:r>
          <a:endParaRPr lang="en-US" sz="1800" b="1" kern="1200" dirty="0"/>
        </a:p>
      </dsp:txBody>
      <dsp:txXfrm rot="-5400000">
        <a:off x="1883861" y="658305"/>
        <a:ext cx="1311702" cy="851062"/>
      </dsp:txXfrm>
    </dsp:sp>
    <dsp:sp modelId="{F0F3022D-C5AC-4590-81BD-01021ED15C2B}">
      <dsp:nvSpPr>
        <dsp:cNvPr id="0" name=""/>
        <dsp:cNvSpPr/>
      </dsp:nvSpPr>
      <dsp:spPr>
        <a:xfrm rot="5400000">
          <a:off x="665029" y="1225865"/>
          <a:ext cx="1404239" cy="217908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Users</a:t>
          </a:r>
          <a:endParaRPr lang="en-US" sz="2000" b="1" kern="1200" dirty="0"/>
        </a:p>
      </dsp:txBody>
      <dsp:txXfrm rot="-5400000">
        <a:off x="640786" y="1847330"/>
        <a:ext cx="1452726" cy="936159"/>
      </dsp:txXfrm>
    </dsp:sp>
    <dsp:sp modelId="{543BB561-0F68-4598-A3C5-E1C617411062}">
      <dsp:nvSpPr>
        <dsp:cNvPr id="0" name=""/>
        <dsp:cNvSpPr/>
      </dsp:nvSpPr>
      <dsp:spPr>
        <a:xfrm>
          <a:off x="1529256" y="1409577"/>
          <a:ext cx="1516578" cy="842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D173F-258C-4775-A3CB-607ABDC7ED79}">
      <dsp:nvSpPr>
        <dsp:cNvPr id="0" name=""/>
        <dsp:cNvSpPr/>
      </dsp:nvSpPr>
      <dsp:spPr>
        <a:xfrm rot="5400000">
          <a:off x="5765053" y="991891"/>
          <a:ext cx="1404239" cy="23422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Professionals </a:t>
          </a:r>
          <a:endParaRPr lang="en-US" sz="2000" b="1" kern="1200" dirty="0"/>
        </a:p>
      </dsp:txBody>
      <dsp:txXfrm rot="-5400000">
        <a:off x="5686428" y="1694928"/>
        <a:ext cx="1561489" cy="936159"/>
      </dsp:txXfrm>
    </dsp:sp>
    <dsp:sp modelId="{60B5A636-3EA6-4307-8999-A77490982054}">
      <dsp:nvSpPr>
        <dsp:cNvPr id="0" name=""/>
        <dsp:cNvSpPr/>
      </dsp:nvSpPr>
      <dsp:spPr>
        <a:xfrm rot="5400000">
          <a:off x="5627832" y="2487510"/>
          <a:ext cx="1404239" cy="23118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Regulators</a:t>
          </a:r>
          <a:endParaRPr lang="en-US" sz="1600" b="1" kern="1200" dirty="0"/>
        </a:p>
      </dsp:txBody>
      <dsp:txXfrm rot="-5400000">
        <a:off x="5559331" y="3175361"/>
        <a:ext cx="1541242" cy="936159"/>
      </dsp:txXfrm>
    </dsp:sp>
    <dsp:sp modelId="{9BC6A591-2970-4343-AFD1-956814F7E14F}">
      <dsp:nvSpPr>
        <dsp:cNvPr id="0" name=""/>
        <dsp:cNvSpPr/>
      </dsp:nvSpPr>
      <dsp:spPr>
        <a:xfrm>
          <a:off x="5380586" y="2529862"/>
          <a:ext cx="1567131" cy="842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AB1BC-3252-40E7-B138-F7C5D24ED67E}">
      <dsp:nvSpPr>
        <dsp:cNvPr id="0" name=""/>
        <dsp:cNvSpPr/>
      </dsp:nvSpPr>
      <dsp:spPr>
        <a:xfrm rot="5400000">
          <a:off x="3340054" y="1157691"/>
          <a:ext cx="1338942" cy="25331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(Re) Insurers</a:t>
          </a:r>
          <a:endParaRPr lang="en-US" sz="3600" b="1" kern="1200" dirty="0"/>
        </a:p>
      </dsp:txBody>
      <dsp:txXfrm rot="-5400000">
        <a:off x="3165151" y="1977938"/>
        <a:ext cx="1688748" cy="892628"/>
      </dsp:txXfrm>
    </dsp:sp>
    <dsp:sp modelId="{2FA74F07-F915-4077-9DF1-A706E80AE493}">
      <dsp:nvSpPr>
        <dsp:cNvPr id="0" name=""/>
        <dsp:cNvSpPr/>
      </dsp:nvSpPr>
      <dsp:spPr>
        <a:xfrm rot="5400000">
          <a:off x="1151798" y="2659671"/>
          <a:ext cx="1404239" cy="19675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Technology and operations </a:t>
          </a:r>
          <a:endParaRPr lang="en-US" sz="1800" b="1" kern="1200" dirty="0"/>
        </a:p>
      </dsp:txBody>
      <dsp:txXfrm rot="-5400000">
        <a:off x="1198071" y="3175362"/>
        <a:ext cx="1311694" cy="936159"/>
      </dsp:txXfrm>
    </dsp:sp>
    <dsp:sp modelId="{2B4C2E8A-7735-41D7-8E4F-2AB0445EFBBB}">
      <dsp:nvSpPr>
        <dsp:cNvPr id="0" name=""/>
        <dsp:cNvSpPr/>
      </dsp:nvSpPr>
      <dsp:spPr>
        <a:xfrm>
          <a:off x="1694685" y="3779512"/>
          <a:ext cx="1516578" cy="842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99613-8A29-41A6-8385-FC3714BD07A7}">
      <dsp:nvSpPr>
        <dsp:cNvPr id="0" name=""/>
        <dsp:cNvSpPr/>
      </dsp:nvSpPr>
      <dsp:spPr>
        <a:xfrm rot="5400000">
          <a:off x="3339427" y="3094681"/>
          <a:ext cx="1404239" cy="21642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Third party Administrators</a:t>
          </a:r>
          <a:endParaRPr lang="en-US" sz="1800" b="1" kern="1200" dirty="0"/>
        </a:p>
      </dsp:txBody>
      <dsp:txXfrm rot="-5400000">
        <a:off x="3320116" y="3708748"/>
        <a:ext cx="1442862" cy="936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CADDA-A21D-4BFD-8B96-29158A016152}">
      <dsp:nvSpPr>
        <dsp:cNvPr id="0" name=""/>
        <dsp:cNvSpPr/>
      </dsp:nvSpPr>
      <dsp:spPr>
        <a:xfrm>
          <a:off x="493395" y="3571"/>
          <a:ext cx="2358628" cy="141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Health care costs started to creep around 2010-11 onwards.</a:t>
          </a:r>
          <a:endParaRPr lang="en-US" sz="1500" b="1" kern="1200" dirty="0"/>
        </a:p>
      </dsp:txBody>
      <dsp:txXfrm>
        <a:off x="493395" y="3571"/>
        <a:ext cx="2358628" cy="1415176"/>
      </dsp:txXfrm>
    </dsp:sp>
    <dsp:sp modelId="{97EECB04-F377-498B-8667-8D50880F10EF}">
      <dsp:nvSpPr>
        <dsp:cNvPr id="0" name=""/>
        <dsp:cNvSpPr/>
      </dsp:nvSpPr>
      <dsp:spPr>
        <a:xfrm>
          <a:off x="3087885" y="3571"/>
          <a:ext cx="2358628" cy="141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Top risk feared  as premiums keep on rising and disrupts budgets. </a:t>
          </a:r>
          <a:endParaRPr lang="en-US" sz="1500" b="1" kern="1200" dirty="0"/>
        </a:p>
      </dsp:txBody>
      <dsp:txXfrm>
        <a:off x="3087885" y="3571"/>
        <a:ext cx="2358628" cy="1415176"/>
      </dsp:txXfrm>
    </dsp:sp>
    <dsp:sp modelId="{F7E96953-30DB-4593-9BB1-9B8B0FEBC0F5}">
      <dsp:nvSpPr>
        <dsp:cNvPr id="0" name=""/>
        <dsp:cNvSpPr/>
      </dsp:nvSpPr>
      <dsp:spPr>
        <a:xfrm>
          <a:off x="5682376" y="3571"/>
          <a:ext cx="2358628" cy="141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Responding  to rising health care costs by adjusting deductibles. Co-pays,  cadre based grouping in non compulsory category of employees.</a:t>
          </a:r>
          <a:endParaRPr lang="en-US" sz="1500" b="1" kern="1200" dirty="0"/>
        </a:p>
      </dsp:txBody>
      <dsp:txXfrm>
        <a:off x="5682376" y="3571"/>
        <a:ext cx="2358628" cy="1415176"/>
      </dsp:txXfrm>
    </dsp:sp>
    <dsp:sp modelId="{589DBBBE-FCAF-4A1D-8478-90A1D2690BF4}">
      <dsp:nvSpPr>
        <dsp:cNvPr id="0" name=""/>
        <dsp:cNvSpPr/>
      </dsp:nvSpPr>
      <dsp:spPr>
        <a:xfrm>
          <a:off x="493395" y="1654611"/>
          <a:ext cx="2358628" cy="141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All stakeholders need to make more efforts to respond to challenges</a:t>
          </a:r>
          <a:endParaRPr lang="en-US" sz="1500" b="1" kern="1200" dirty="0"/>
        </a:p>
      </dsp:txBody>
      <dsp:txXfrm>
        <a:off x="493395" y="1654611"/>
        <a:ext cx="2358628" cy="1415176"/>
      </dsp:txXfrm>
    </dsp:sp>
    <dsp:sp modelId="{D87D6BAF-52AC-459D-8DB5-3FC3CC0A7145}">
      <dsp:nvSpPr>
        <dsp:cNvPr id="0" name=""/>
        <dsp:cNvSpPr/>
      </dsp:nvSpPr>
      <dsp:spPr>
        <a:xfrm>
          <a:off x="3087885" y="1654611"/>
          <a:ext cx="2358628" cy="141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Business now started having forward thinking plan.</a:t>
          </a:r>
          <a:endParaRPr lang="en-US" sz="1500" b="1" kern="1200" dirty="0"/>
        </a:p>
      </dsp:txBody>
      <dsp:txXfrm>
        <a:off x="3087885" y="1654611"/>
        <a:ext cx="2358628" cy="1415176"/>
      </dsp:txXfrm>
    </dsp:sp>
    <dsp:sp modelId="{C9252095-BD50-440C-B975-29B6486F612D}">
      <dsp:nvSpPr>
        <dsp:cNvPr id="0" name=""/>
        <dsp:cNvSpPr/>
      </dsp:nvSpPr>
      <dsp:spPr>
        <a:xfrm>
          <a:off x="5682376" y="1654611"/>
          <a:ext cx="2358628" cy="141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High costs are for surgeries.</a:t>
          </a:r>
          <a:endParaRPr lang="en-US" sz="1500" b="1" kern="1200" dirty="0"/>
        </a:p>
      </dsp:txBody>
      <dsp:txXfrm>
        <a:off x="5682376" y="1654611"/>
        <a:ext cx="2358628" cy="1415176"/>
      </dsp:txXfrm>
    </dsp:sp>
    <dsp:sp modelId="{3FD1F602-2E35-4FC9-9214-BA744BE723FA}">
      <dsp:nvSpPr>
        <dsp:cNvPr id="0" name=""/>
        <dsp:cNvSpPr/>
      </dsp:nvSpPr>
      <dsp:spPr>
        <a:xfrm>
          <a:off x="493395" y="3305651"/>
          <a:ext cx="2358628" cy="141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Costs have exceeded by more than 2-3 times  of annual general inflation rate</a:t>
          </a:r>
          <a:endParaRPr lang="en-US" sz="1500" b="1" kern="1200" dirty="0"/>
        </a:p>
      </dsp:txBody>
      <dsp:txXfrm>
        <a:off x="493395" y="3305651"/>
        <a:ext cx="2358628" cy="1415176"/>
      </dsp:txXfrm>
    </dsp:sp>
    <dsp:sp modelId="{9E15AE81-D32F-438C-98A6-27B181233560}">
      <dsp:nvSpPr>
        <dsp:cNvPr id="0" name=""/>
        <dsp:cNvSpPr/>
      </dsp:nvSpPr>
      <dsp:spPr>
        <a:xfrm>
          <a:off x="3087885" y="3305651"/>
          <a:ext cx="2358628" cy="141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Alternative  Insurers / Mapping for Network  with locations.</a:t>
          </a:r>
          <a:endParaRPr lang="en-US" sz="1500" b="1" kern="1200" dirty="0"/>
        </a:p>
      </dsp:txBody>
      <dsp:txXfrm>
        <a:off x="3087885" y="3305651"/>
        <a:ext cx="2358628" cy="1415176"/>
      </dsp:txXfrm>
    </dsp:sp>
    <dsp:sp modelId="{0F3C4013-C8BF-40AA-9B74-262A1B7E4CCD}">
      <dsp:nvSpPr>
        <dsp:cNvPr id="0" name=""/>
        <dsp:cNvSpPr/>
      </dsp:nvSpPr>
      <dsp:spPr>
        <a:xfrm>
          <a:off x="5682376" y="3309223"/>
          <a:ext cx="2358628" cy="141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</a:rPr>
            <a:t>People / insurers are  at times  tactical/ short sighted. </a:t>
          </a:r>
          <a:endParaRPr lang="en-US" sz="1500" b="1" kern="1200" dirty="0"/>
        </a:p>
      </dsp:txBody>
      <dsp:txXfrm>
        <a:off x="5682376" y="3309223"/>
        <a:ext cx="2358628" cy="1415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629A-8906-44C0-98B8-F67F509B56D6}" type="datetimeFigureOut">
              <a:rPr lang="en-US" smtClean="0"/>
              <a:t>07/11/2018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5A34F-F127-4B54-9878-748C5D1B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5A34F-F127-4B54-9878-748C5D1B5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0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5A34F-F127-4B54-9878-748C5D1B59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7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Corportae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708F2092-88B1-46C1-B6FC-59CB47F1D7C4}" type="datetime1">
              <a:rPr lang="en-US" smtClean="0"/>
              <a:t>07/11/2018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C067115-26D0-4C0D-8906-B8F6283445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6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43069-1B2A-4ACB-9B78-3767636A88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43069-1B2A-4ACB-9B78-3767636A882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89485E-C015-40F1-9F19-7E571FC77C98}" type="slidenum">
              <a:rPr lang="en-GB" smtClean="0">
                <a:cs typeface="Arial" charset="0"/>
              </a:rPr>
              <a:pPr/>
              <a:t>21</a:t>
            </a:fld>
            <a:endParaRPr lang="en-GB" smtClean="0">
              <a:cs typeface="Arial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20775" y="733068"/>
            <a:ext cx="4483100" cy="36653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Text Box 2"/>
          <p:cNvSpPr>
            <a:spLocks noGrp="1" noChangeArrowheads="1"/>
          </p:cNvSpPr>
          <p:nvPr>
            <p:ph type="body"/>
          </p:nvPr>
        </p:nvSpPr>
        <p:spPr>
          <a:xfrm>
            <a:off x="896620" y="4642763"/>
            <a:ext cx="4931410" cy="439840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cs typeface="Arial" charset="0"/>
              </a:rPr>
              <a:t>All of them have deteriorated these days.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A8F260-1019-4D45-AFFA-715BBBD6AB99}" type="slidenum">
              <a:rPr lang="en-GB" smtClean="0">
                <a:cs typeface="Arial" charset="0"/>
              </a:rPr>
              <a:pPr/>
              <a:t>22</a:t>
            </a:fld>
            <a:endParaRPr lang="en-GB" smtClean="0">
              <a:cs typeface="Arial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3425"/>
            <a:ext cx="4884738" cy="3665538"/>
          </a:xfrm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20" y="4642764"/>
            <a:ext cx="4931410" cy="44001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923B00-3B89-4D0C-8DF4-E89DB6C9CB7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5A34F-F127-4B54-9878-748C5D1B59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0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3" y="107950"/>
            <a:ext cx="6180137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4AEC-1F9D-466F-B8CD-50241D645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3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Innovation in Health Insurance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Voice of customer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Anil Sharma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0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61975" y="6534150"/>
            <a:ext cx="2133600" cy="4762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19F28BF1-31A4-4769-9A89-8814572DFC09}" type="slidenum">
              <a:rPr lang="en-US" smtClean="0"/>
              <a:pPr algn="l">
                <a:defRPr/>
              </a:pPr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76375" y="2193925"/>
            <a:ext cx="6858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altLang="en-US" sz="4000" b="1" kern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914400"/>
            <a:ext cx="8610600" cy="563880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§"/>
              <a:defRPr/>
            </a:pPr>
            <a: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altLang="en-US" sz="1400" b="1" kern="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  <a:defRPr/>
            </a:pPr>
            <a: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1100" b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en-US" altLang="en-US" sz="4000" b="1" kern="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  <a:defRPr/>
            </a:pPr>
            <a:r>
              <a:rPr lang="en-US" altLang="en-US" sz="42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4000" b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en-US" altLang="en-US" sz="4000" b="1" kern="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algn="l">
              <a:defRPr/>
            </a:pPr>
            <a: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altLang="en-US" sz="4000" b="1" kern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altLang="en-US" sz="4000" b="1" kern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8429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5000" y="4444425"/>
            <a:ext cx="67818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Over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Prescription / cautious treatment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429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9636" y="1920818"/>
            <a:ext cx="3394364" cy="5857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Cost of Procedures</a:t>
            </a:r>
          </a:p>
        </p:txBody>
      </p:sp>
      <p:pic>
        <p:nvPicPr>
          <p:cNvPr id="51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8429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5247" y="1143000"/>
            <a:ext cx="2855353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Hospitalization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6335" y="5334000"/>
            <a:ext cx="570366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Medical test  requirements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8070" y="3562714"/>
            <a:ext cx="6303818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Needless consultation with specialist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2724514"/>
            <a:ext cx="1814079" cy="5857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Surgeries</a:t>
            </a:r>
          </a:p>
        </p:txBody>
      </p:sp>
      <p:pic>
        <p:nvPicPr>
          <p:cNvPr id="51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5268912"/>
            <a:ext cx="84296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84296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53696"/>
            <a:ext cx="8429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324484" y="152400"/>
            <a:ext cx="41825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Increase in Health Care Costs</a:t>
            </a:r>
          </a:p>
        </p:txBody>
      </p:sp>
    </p:spTree>
    <p:extLst>
      <p:ext uri="{BB962C8B-B14F-4D97-AF65-F5344CB8AC3E}">
        <p14:creationId xmlns:p14="http://schemas.microsoft.com/office/powerpoint/2010/main" val="34693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105000"/>
              </a:lnSpc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70FDC15-3280-4AC7-AE5F-E5D607B41D17}" type="slidenum">
              <a:rPr lang="en-US" altLang="en-US" sz="1400" smtClean="0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 smtClean="0"/>
          </a:p>
        </p:txBody>
      </p:sp>
      <p:pic>
        <p:nvPicPr>
          <p:cNvPr id="13491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54" y="1125219"/>
            <a:ext cx="7135090" cy="507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34848" y="164731"/>
            <a:ext cx="65793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Major Prognosis of a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Homogeneous Group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724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334000" y="6400800"/>
            <a:ext cx="3048000" cy="2730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1400" dirty="0" smtClean="0"/>
              <a:t>I</a:t>
            </a:r>
            <a:endParaRPr lang="en-US" sz="1400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28600" y="6275143"/>
            <a:ext cx="87562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lnSpc>
                <a:spcPct val="105000"/>
              </a:lnSpc>
              <a:spcBef>
                <a:spcPct val="35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35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Book Antiqua" pitchFamily="18" charset="0"/>
              </a:rPr>
              <a:t>2/3 of total medical claims comes from Outpatient and 1/3 from Inpatient </a:t>
            </a:r>
            <a:r>
              <a:rPr lang="en-US" altLang="en-US" sz="1800" b="1" dirty="0" smtClean="0">
                <a:solidFill>
                  <a:schemeClr val="bg1"/>
                </a:solidFill>
                <a:latin typeface="Book Antiqua" pitchFamily="18" charset="0"/>
              </a:rPr>
              <a:t>claims.</a:t>
            </a:r>
            <a:endParaRPr lang="en-US" altLang="en-US" sz="1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12206" y="131803"/>
            <a:ext cx="25473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Claim Profiles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6662101"/>
              </p:ext>
            </p:extLst>
          </p:nvPr>
        </p:nvGraphicFramePr>
        <p:xfrm>
          <a:off x="566751" y="914400"/>
          <a:ext cx="781524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53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6500" y="6456363"/>
            <a:ext cx="317500" cy="325437"/>
          </a:xfrm>
        </p:spPr>
        <p:txBody>
          <a:bodyPr/>
          <a:lstStyle/>
          <a:p>
            <a:pPr>
              <a:defRPr/>
            </a:pPr>
            <a:fld id="{9F755DE5-1EEF-44CA-9478-A06F6EC532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87180"/>
              </p:ext>
            </p:extLst>
          </p:nvPr>
        </p:nvGraphicFramePr>
        <p:xfrm>
          <a:off x="381000" y="1371600"/>
          <a:ext cx="8401050" cy="2339540"/>
        </p:xfrm>
        <a:graphic>
          <a:graphicData uri="http://schemas.openxmlformats.org/drawingml/2006/table">
            <a:tbl>
              <a:tblPr firstRow="1" firstCol="1" bandRow="1"/>
              <a:tblGrid>
                <a:gridCol w="2076450"/>
                <a:gridCol w="1524000"/>
                <a:gridCol w="1524000"/>
                <a:gridCol w="1600200"/>
                <a:gridCol w="1676400"/>
              </a:tblGrid>
              <a:tr h="934807">
                <a:tc>
                  <a:txBody>
                    <a:bodyPr/>
                    <a:lstStyle/>
                    <a:p>
                      <a:pPr marL="457200" marR="0" lvl="1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</a:rPr>
                        <a:t>POLICY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9268" marR="9268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</a:rPr>
                        <a:t>In-Patient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9268" marR="9268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 lv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</a:rPr>
                        <a:t>Out-Patient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  <a:p>
                      <a:pPr marL="457200" marR="0" lvl="1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9268" marR="9268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</a:rPr>
                        <a:t>Pharmacy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9268" marR="9268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</a:rPr>
                        <a:t>Total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9268" marR="9268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24431">
                <a:tc>
                  <a:txBody>
                    <a:bodyPr/>
                    <a:lstStyle/>
                    <a:p>
                      <a:pPr marL="0" marR="0" lv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</a:rPr>
                        <a:t>Total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9268" marR="9268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(25%)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9268" marR="9268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(40%)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9268" marR="9268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(35%)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9268" marR="9268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(100%)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9268" marR="9268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16072" y="131803"/>
            <a:ext cx="3339569" cy="5847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CLAIM Distribution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071733"/>
              </p:ext>
            </p:extLst>
          </p:nvPr>
        </p:nvGraphicFramePr>
        <p:xfrm>
          <a:off x="2428456" y="38862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42402" y="5029200"/>
            <a:ext cx="7809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Pharmacy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38973" y="5806585"/>
            <a:ext cx="8590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Out-Patient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72049" y="4914629"/>
            <a:ext cx="7809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In-Patient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1971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11B499-B590-480C-AE21-1FEA51EA0F3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53080"/>
              </p:ext>
            </p:extLst>
          </p:nvPr>
        </p:nvGraphicFramePr>
        <p:xfrm>
          <a:off x="371573" y="1066800"/>
          <a:ext cx="8382000" cy="47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981200"/>
                <a:gridCol w="2019300"/>
                <a:gridCol w="2095500"/>
              </a:tblGrid>
              <a:tr h="3708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MENA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APAC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Europe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LATAM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9188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High Blood</a:t>
                      </a:r>
                      <a:r>
                        <a:rPr lang="en-US" sz="1600" b="0" baseline="0" dirty="0" smtClean="0"/>
                        <a:t> Pressure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Cancer/Tumor</a:t>
                      </a:r>
                      <a:r>
                        <a:rPr lang="en-US" sz="1600" b="0" baseline="0" dirty="0" smtClean="0"/>
                        <a:t> growth</a:t>
                      </a:r>
                      <a:endParaRPr lang="en-US" sz="1600" b="0" dirty="0" smtClean="0"/>
                    </a:p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Cardiovascular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Cancer/ Tumor</a:t>
                      </a:r>
                      <a:r>
                        <a:rPr lang="en-US" sz="1600" b="0" baseline="0" dirty="0" smtClean="0"/>
                        <a:t> Growth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16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9188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Diabetes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Cardiovascular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Cancer/Tumor</a:t>
                      </a:r>
                      <a:r>
                        <a:rPr lang="en-US" sz="1600" b="0" baseline="0" dirty="0" smtClean="0"/>
                        <a:t>  Growth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Diabetes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Respiratory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Gastrointestinal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High Blood Pressure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Cardiovascular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Cardiovascular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Respiratory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Musculoskeletal/Back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High Blood Pressure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306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Cancer/Tumor</a:t>
                      </a:r>
                      <a:r>
                        <a:rPr lang="en-US" sz="1600" b="0" baseline="0" dirty="0" smtClean="0"/>
                        <a:t> growth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Musculoskeletal/Back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Diabetes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Musculoskeletal </a:t>
                      </a:r>
                      <a:endParaRPr lang="en-US" sz="1600" b="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94656" y="6205993"/>
            <a:ext cx="958917" cy="1476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Source: AON 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5077" y="131803"/>
            <a:ext cx="522155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Leading condition  for regions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5943600"/>
            <a:ext cx="7467600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UAE Government statistics placed cancer as the third biggest  risk in UAE after </a:t>
            </a:r>
            <a:r>
              <a:rPr lang="en-US" sz="1200" dirty="0"/>
              <a:t>C</a:t>
            </a:r>
            <a:r>
              <a:rPr lang="en-US" sz="1200" dirty="0" smtClean="0"/>
              <a:t>VD and Road accidents. </a:t>
            </a:r>
          </a:p>
          <a:p>
            <a:r>
              <a:rPr lang="en-US" sz="1200" dirty="0" smtClean="0"/>
              <a:t>Around   4,500 persons diagnosed every year.  Any firm with 2000 workers can expect one per year to be diagnosed as cancer.  5 most common cancers were  breast,  thyroid, colorectal, leukemia and cervix -55% (Abu Dhabi 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93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11B499-B590-480C-AE21-1FEA51EA0F3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98148"/>
              </p:ext>
            </p:extLst>
          </p:nvPr>
        </p:nvGraphicFramePr>
        <p:xfrm>
          <a:off x="381000" y="1401760"/>
          <a:ext cx="8382000" cy="454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905000"/>
                <a:gridCol w="2095500"/>
                <a:gridCol w="2095500"/>
              </a:tblGrid>
              <a:tr h="3708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MENA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APAC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Europe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LATAM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91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r>
                        <a:rPr lang="en-US" sz="1600" baseline="0" dirty="0" smtClean="0"/>
                        <a:t> Blood Pressure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Blood Pressure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r>
                        <a:rPr lang="en-US" sz="1600" baseline="0" dirty="0" smtClean="0"/>
                        <a:t> Blood Pressure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Blood Pressure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91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</a:t>
                      </a:r>
                      <a:r>
                        <a:rPr lang="en-US" sz="1600" baseline="0" dirty="0" smtClean="0"/>
                        <a:t> Inactivity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Obesity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Poor Stress</a:t>
                      </a:r>
                      <a:r>
                        <a:rPr lang="en-US" sz="1600" baseline="0" dirty="0" smtClean="0"/>
                        <a:t> Management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Bad Nutrition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Bad Nutrition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</a:t>
                      </a:r>
                      <a:r>
                        <a:rPr lang="en-US" sz="1600" baseline="0" dirty="0" smtClean="0"/>
                        <a:t> Inactivity 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Smoking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Cholesterol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Cholesterol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Cholesterol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Obesity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Obesity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30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Poor Stress</a:t>
                      </a:r>
                      <a:r>
                        <a:rPr lang="en-US" sz="1600" baseline="0" dirty="0" smtClean="0"/>
                        <a:t> Management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Bad Nutrition 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 Inactivity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 Inactivity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34843" y="5962454"/>
            <a:ext cx="3638368" cy="2312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2018 Global Medical Trend Rates -AON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902" y="131803"/>
            <a:ext cx="819391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Indicated Risk Factors  for future adverse claims </a:t>
            </a:r>
          </a:p>
        </p:txBody>
      </p:sp>
    </p:spTree>
    <p:extLst>
      <p:ext uri="{BB962C8B-B14F-4D97-AF65-F5344CB8AC3E}">
        <p14:creationId xmlns:p14="http://schemas.microsoft.com/office/powerpoint/2010/main" val="3370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11B499-B590-480C-AE21-1FEA51EA0F3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064997"/>
              </p:ext>
            </p:extLst>
          </p:nvPr>
        </p:nvGraphicFramePr>
        <p:xfrm>
          <a:off x="381000" y="1142998"/>
          <a:ext cx="8382000" cy="487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905000"/>
                <a:gridCol w="2095500"/>
                <a:gridCol w="2095500"/>
              </a:tblGrid>
              <a:tr h="3807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MENA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APAC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Europe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LATAM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946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Wellness</a:t>
                      </a:r>
                      <a:r>
                        <a:rPr lang="en-US" sz="1600" baseline="0" dirty="0" smtClean="0"/>
                        <a:t> Initiative 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 containment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</a:t>
                      </a:r>
                      <a:r>
                        <a:rPr lang="en-US" sz="1600" baseline="0" dirty="0" smtClean="0"/>
                        <a:t> containment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Wellness</a:t>
                      </a:r>
                      <a:r>
                        <a:rPr lang="en-US" sz="1600" baseline="0" dirty="0" smtClean="0"/>
                        <a:t> Initiative 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2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46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 Containment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Wellness initiatives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Wellness Initiative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 Containment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7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45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</a:t>
                      </a:r>
                      <a:r>
                        <a:rPr lang="en-US" sz="1600" baseline="0" dirty="0" smtClean="0"/>
                        <a:t> and delivery restrictions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 and delivery restrictions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Provider Network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</a:t>
                      </a:r>
                      <a:r>
                        <a:rPr lang="en-US" sz="1600" baseline="0" dirty="0" smtClean="0"/>
                        <a:t> and delivery restrictions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7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07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Plan</a:t>
                      </a:r>
                      <a:r>
                        <a:rPr lang="en-US" sz="1600" baseline="0" dirty="0" smtClean="0"/>
                        <a:t> design changes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Plan design changes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Plan</a:t>
                      </a:r>
                      <a:r>
                        <a:rPr lang="en-US" sz="1600" baseline="0" dirty="0" smtClean="0"/>
                        <a:t> design changes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Provider</a:t>
                      </a:r>
                      <a:r>
                        <a:rPr lang="en-US" sz="1600" baseline="0" dirty="0" smtClean="0"/>
                        <a:t> Networks 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7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450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Flexible Benefits</a:t>
                      </a:r>
                      <a:r>
                        <a:rPr lang="en-US" sz="1600" baseline="0" dirty="0" smtClean="0"/>
                        <a:t> Plans 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Flexible Benefits</a:t>
                      </a:r>
                      <a:r>
                        <a:rPr lang="en-US" sz="1600" baseline="0" dirty="0" smtClean="0"/>
                        <a:t> Plans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Flexible benefit plans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Plan</a:t>
                      </a:r>
                      <a:r>
                        <a:rPr lang="en-US" sz="1600" baseline="0" dirty="0" smtClean="0"/>
                        <a:t> Design changes </a:t>
                      </a:r>
                      <a:endParaRPr lang="en-US" sz="16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9884" y="129882"/>
            <a:ext cx="7293516" cy="755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Cost mitigation methods most commonly reported  </a:t>
            </a:r>
            <a:endParaRPr lang="en-US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by </a:t>
            </a: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geographic regions’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4656" y="6205993"/>
            <a:ext cx="958917" cy="1476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Source: AON 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1"/>
            <a:ext cx="789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Cutting back on a crucial benefit is likely to demotivate staff and prompt them to look for </a:t>
            </a:r>
          </a:p>
          <a:p>
            <a:r>
              <a:rPr lang="en-US" sz="1600" dirty="0" smtClean="0"/>
              <a:t>Opportunities elsewhere. Also a  risk that health may suffer which may impact productivity.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61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248400" cy="94456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Cost containment initiatives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Generic drugs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Do not use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Hospital  as a primary care.(OP)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Visit your GP first before visiting specialist 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Virtual consultation with qualified doctor over phone/ video.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Make use of wellness  training.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D623-968F-8841-9B66-D09A31CA8E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4940" y="152400"/>
            <a:ext cx="250164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Other challenges   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81000" y="914400"/>
            <a:ext cx="8153400" cy="6927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Doctors </a:t>
            </a:r>
            <a:r>
              <a:rPr lang="en-US" dirty="0" smtClean="0"/>
              <a:t>usually  </a:t>
            </a:r>
            <a:r>
              <a:rPr lang="en-US" dirty="0"/>
              <a:t>prescribe the </a:t>
            </a:r>
            <a:r>
              <a:rPr lang="en-US" dirty="0" smtClean="0"/>
              <a:t> </a:t>
            </a:r>
            <a:r>
              <a:rPr lang="en-US" dirty="0"/>
              <a:t>expensive treatment , which  </a:t>
            </a:r>
            <a:r>
              <a:rPr lang="en-US" dirty="0" smtClean="0"/>
              <a:t>may not </a:t>
            </a:r>
            <a:r>
              <a:rPr lang="en-US" dirty="0"/>
              <a:t>always appropriate.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381000" y="1752600"/>
            <a:ext cx="81534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</a:t>
            </a:r>
            <a:r>
              <a:rPr lang="en-US" dirty="0" smtClean="0"/>
              <a:t>hop floor absenteeism. </a:t>
            </a:r>
            <a:endParaRPr lang="en-US" dirty="0"/>
          </a:p>
        </p:txBody>
      </p:sp>
      <p:sp>
        <p:nvSpPr>
          <p:cNvPr id="10" name="Horizontal Scroll 9"/>
          <p:cNvSpPr/>
          <p:nvPr/>
        </p:nvSpPr>
        <p:spPr>
          <a:xfrm>
            <a:off x="381000" y="2514600"/>
            <a:ext cx="81534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There is a global waste and abuse. T</a:t>
            </a:r>
            <a:r>
              <a:rPr lang="en-US" sz="1600" dirty="0" smtClean="0"/>
              <a:t>he </a:t>
            </a:r>
            <a:r>
              <a:rPr lang="en-US" sz="1600" dirty="0"/>
              <a:t>problem appears to be systematic as in some cases people are offered certain diagnostics to avoid risk or maximize profits.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381000" y="3581400"/>
            <a:ext cx="8234934" cy="12428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Software &amp;  </a:t>
            </a:r>
            <a:r>
              <a:rPr lang="en-US" sz="1600" dirty="0"/>
              <a:t>latest technology using AI model </a:t>
            </a:r>
            <a:r>
              <a:rPr lang="en-US" sz="1600" dirty="0" smtClean="0"/>
              <a:t>  is available which is supporting insurers to spot  inconsistent  prescriptions / approve  treatment protocols specific to  morbid condition. </a:t>
            </a:r>
            <a:endParaRPr lang="en-US" sz="1600" dirty="0"/>
          </a:p>
        </p:txBody>
      </p:sp>
      <p:sp>
        <p:nvSpPr>
          <p:cNvPr id="13" name="Horizontal Scroll 12"/>
          <p:cNvSpPr/>
          <p:nvPr/>
        </p:nvSpPr>
        <p:spPr>
          <a:xfrm>
            <a:off x="399854" y="4953000"/>
            <a:ext cx="8234934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“Mystery shopping campaigns”</a:t>
            </a:r>
            <a:r>
              <a:rPr lang="en-US" sz="1600" dirty="0"/>
              <a:t> could be another way to check the abuse.</a:t>
            </a:r>
          </a:p>
        </p:txBody>
      </p:sp>
      <p:sp>
        <p:nvSpPr>
          <p:cNvPr id="14" name="Horizontal Scroll 13"/>
          <p:cNvSpPr/>
          <p:nvPr/>
        </p:nvSpPr>
        <p:spPr>
          <a:xfrm>
            <a:off x="381000" y="5791200"/>
            <a:ext cx="8317283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“AI” </a:t>
            </a:r>
            <a:r>
              <a:rPr lang="en-US" sz="1600" dirty="0"/>
              <a:t>model built into the claim system </a:t>
            </a:r>
            <a:r>
              <a:rPr lang="en-US" sz="1600" dirty="0" smtClean="0"/>
              <a:t>recognize </a:t>
            </a:r>
            <a:r>
              <a:rPr lang="en-US" sz="1600" dirty="0"/>
              <a:t>pattern of prescription and raise a red flag when a doctor delivers an abnormal course of treatment</a:t>
            </a:r>
            <a:r>
              <a:rPr lang="en-US" sz="1600" dirty="0" smtClean="0"/>
              <a:t>.(PBM)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80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9102D-3652-497B-83D5-F750292FEBF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1066800"/>
            <a:ext cx="8549640" cy="49859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Optimal beneficial scheme, driven by corporate philosophy , employee expectation 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 health risk profile, budgeted premium costs by :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Data </a:t>
            </a:r>
            <a:r>
              <a:rPr lang="en-US" sz="2000" dirty="0">
                <a:solidFill>
                  <a:schemeClr val="bg1"/>
                </a:solidFill>
              </a:rPr>
              <a:t>analysis  for predictable  claim patterns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Understanding </a:t>
            </a:r>
            <a:r>
              <a:rPr lang="en-US" sz="2000" dirty="0">
                <a:solidFill>
                  <a:schemeClr val="bg1"/>
                </a:solidFill>
              </a:rPr>
              <a:t>factors driving medical costs increases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Premium  technically required </a:t>
            </a:r>
            <a:r>
              <a:rPr lang="en-US" sz="2000" dirty="0">
                <a:solidFill>
                  <a:schemeClr val="bg1"/>
                </a:solidFill>
              </a:rPr>
              <a:t>to address </a:t>
            </a:r>
            <a:r>
              <a:rPr lang="en-US" sz="2000" dirty="0" smtClean="0">
                <a:solidFill>
                  <a:schemeClr val="bg1"/>
                </a:solidFill>
              </a:rPr>
              <a:t> projected claims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>
                <a:solidFill>
                  <a:schemeClr val="bg1"/>
                </a:solidFill>
              </a:rPr>
              <a:t> price inflation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Devise / reorient wellness and cost-containment </a:t>
            </a:r>
            <a:r>
              <a:rPr lang="en-US" sz="2000" dirty="0" smtClean="0">
                <a:solidFill>
                  <a:schemeClr val="bg1"/>
                </a:solidFill>
              </a:rPr>
              <a:t>initiatives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Appraisal of cover/ network suitability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Which will lead to</a:t>
            </a:r>
            <a:r>
              <a:rPr lang="en-US" sz="2000" dirty="0" smtClean="0">
                <a:solidFill>
                  <a:schemeClr val="bg1"/>
                </a:solidFill>
              </a:rPr>
              <a:t> 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Better management of health risks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Higher employee motivation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Engagement and productivity.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43" y="152400"/>
            <a:ext cx="888965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Design </a:t>
            </a: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implementation  of Medical Insurance  and Wellness plans 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184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0ED71-9D33-4167-AB7F-734A87827E6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420469"/>
            <a:ext cx="728628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Market  Position on Health Insurance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" y="1426445"/>
            <a:ext cx="8382000" cy="1316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1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Growth </a:t>
            </a:r>
            <a:r>
              <a:rPr lang="en-US" b="1" dirty="0"/>
              <a:t>of Health portfolio unprecedented 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Widening pool of members, homogenous risk </a:t>
            </a:r>
            <a:r>
              <a:rPr lang="en-US" b="1" dirty="0" smtClean="0"/>
              <a:t>group.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Reinsurers interest in market to stabilize the results.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Multiple products / Insurers to choose  LSB category/ Management.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2971800"/>
            <a:ext cx="8382000" cy="1316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1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Highly dynamic and competitive market place. </a:t>
            </a:r>
            <a:r>
              <a:rPr lang="en-US" b="1" dirty="0" smtClean="0"/>
              <a:t> 62 Insurers, 26 TPAs.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High level of knowledge / expertise/ product </a:t>
            </a:r>
            <a:r>
              <a:rPr lang="en-US" b="1" dirty="0" smtClean="0"/>
              <a:t>development.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High claim ratio, prevalence of chronic conditions</a:t>
            </a:r>
            <a:r>
              <a:rPr lang="en-US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Disruption and  AI  finally  lands in Insurance 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65760" y="4495799"/>
            <a:ext cx="8382000" cy="1088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Growing interest among UAE residents to lead a healthier lifestyle.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Gym memberships and personal fitness training sessions on the rise.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Government Initiatives 30:30 Fitness </a:t>
            </a:r>
            <a:r>
              <a:rPr lang="en-US" b="1" dirty="0" smtClean="0"/>
              <a:t>challenge.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Medical providers / Insurers / Corporates  supporting wellness initiatives .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57200" y="5791200"/>
            <a:ext cx="8382000" cy="507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Medical tourism-  Dubai ranked on top  in Arab World and 16 </a:t>
            </a:r>
            <a:r>
              <a:rPr lang="en-US" b="1" dirty="0"/>
              <a:t> </a:t>
            </a:r>
            <a:r>
              <a:rPr lang="en-US" b="1" dirty="0" smtClean="0"/>
              <a:t>globally.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OBESITY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DIABETES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HYPERTENSION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CORONARY HEART DISEASE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016062" y="2133600"/>
            <a:ext cx="3594538" cy="1587063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Reducing overall Lifespan by 10-13 years !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8688" y="329625"/>
            <a:ext cx="3194336" cy="5847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Adult Population..</a:t>
            </a:r>
          </a:p>
        </p:txBody>
      </p:sp>
    </p:spTree>
    <p:extLst>
      <p:ext uri="{BB962C8B-B14F-4D97-AF65-F5344CB8AC3E}">
        <p14:creationId xmlns:p14="http://schemas.microsoft.com/office/powerpoint/2010/main" val="17087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229600" cy="48006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  <a:p>
            <a:pPr marL="0" indent="0"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chemeClr val="bg1"/>
                </a:solidFill>
              </a:rPr>
              <a:t>Nutrition---------------</a:t>
            </a:r>
          </a:p>
          <a:p>
            <a:pPr marL="0" indent="0"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chemeClr val="bg1"/>
                </a:solidFill>
              </a:rPr>
              <a:t>Behaviour--------------</a:t>
            </a:r>
          </a:p>
          <a:p>
            <a:pPr marL="0" indent="0"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chemeClr val="bg1"/>
                </a:solidFill>
              </a:rPr>
              <a:t>Conduct----------------</a:t>
            </a:r>
          </a:p>
          <a:p>
            <a:pPr marL="0" indent="0"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chemeClr val="bg1"/>
                </a:solidFill>
              </a:rPr>
              <a:t>Thinking-----------------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b="1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627BC-350B-41B5-A8A6-E2B490688A47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65312" y="329625"/>
            <a:ext cx="4441089" cy="5847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Fundamentals of Lifestyle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94" y="1561481"/>
            <a:ext cx="1092958" cy="74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95" y="3924301"/>
            <a:ext cx="121419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hinking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30" y="5000339"/>
            <a:ext cx="966257" cy="8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161148" cy="11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09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/>
              <a:t>    </a:t>
            </a:r>
            <a:r>
              <a:rPr lang="en-GB" sz="2400" b="1" dirty="0" smtClean="0">
                <a:solidFill>
                  <a:schemeClr val="bg1"/>
                </a:solidFill>
              </a:rPr>
              <a:t>DIET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chemeClr val="bg1"/>
                </a:solidFill>
              </a:rPr>
              <a:t>   PHYSICAL ACTIVITY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chemeClr val="bg1"/>
                </a:solidFill>
              </a:rPr>
              <a:t>   RELIEF OF STRESS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chemeClr val="bg1"/>
                </a:solidFill>
              </a:rPr>
              <a:t>   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chemeClr val="bg1"/>
                </a:solidFill>
              </a:rPr>
              <a:t>    PERIODIC HEALTH CHECK-UPS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FF9900"/>
              </a:buClr>
              <a:buSzPct val="15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chemeClr val="bg1"/>
                </a:solidFill>
              </a:rPr>
              <a:t>   ADULT VACCINATIONS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29FB5-8209-4994-AB9D-95BE8BCED23C}" type="slidenum">
              <a:rPr lang="en-GB"/>
              <a:pPr>
                <a:defRPr/>
              </a:pPr>
              <a:t>22</a:t>
            </a:fld>
            <a:endParaRPr lang="en-GB"/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307" y="1319960"/>
            <a:ext cx="755703" cy="661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1350" y="2119985"/>
            <a:ext cx="831273" cy="831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8601" y="5371017"/>
            <a:ext cx="779318" cy="7403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7040" y="3124200"/>
            <a:ext cx="831273" cy="987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9212" y="4383849"/>
            <a:ext cx="888291" cy="739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51481" y="329625"/>
            <a:ext cx="3868751" cy="5847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Healthy ways of Living</a:t>
            </a:r>
          </a:p>
        </p:txBody>
      </p:sp>
    </p:spTree>
    <p:extLst>
      <p:ext uri="{BB962C8B-B14F-4D97-AF65-F5344CB8AC3E}">
        <p14:creationId xmlns:p14="http://schemas.microsoft.com/office/powerpoint/2010/main" val="1472823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2430" y="609600"/>
            <a:ext cx="8130540" cy="175259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1</a:t>
            </a:r>
            <a:r>
              <a:rPr lang="en-US" altLang="en-US" sz="1800" dirty="0">
                <a:solidFill>
                  <a:schemeClr val="bg1"/>
                </a:solidFill>
              </a:rPr>
              <a:t>. </a:t>
            </a:r>
            <a:r>
              <a:rPr lang="en-US" altLang="en-US" sz="1800" dirty="0" smtClean="0">
                <a:solidFill>
                  <a:schemeClr val="bg1"/>
                </a:solidFill>
              </a:rPr>
              <a:t>Dietary: Balanced diet. Five </a:t>
            </a:r>
            <a:r>
              <a:rPr lang="en-US" altLang="en-US" sz="1800" dirty="0">
                <a:solidFill>
                  <a:schemeClr val="bg1"/>
                </a:solidFill>
              </a:rPr>
              <a:t>portions of  fruits ,vegetables, salads pulses and beans 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   juices and smoothies in a day. Complex carb is </a:t>
            </a:r>
            <a:r>
              <a:rPr lang="en-US" altLang="en-US" sz="1800" dirty="0" smtClean="0">
                <a:solidFill>
                  <a:schemeClr val="bg1"/>
                </a:solidFill>
              </a:rPr>
              <a:t>best rather than soft carb. </a:t>
            </a:r>
            <a:endParaRPr lang="en-US" altLang="en-US" sz="1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2.Exercise</a:t>
            </a:r>
            <a:r>
              <a:rPr lang="en-US" altLang="en-US" sz="1800" dirty="0">
                <a:solidFill>
                  <a:schemeClr val="bg1"/>
                </a:solidFill>
              </a:rPr>
              <a:t>: 150 minutes for 19 to 64 years in a week ( 30 minutes daily)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  and 60 minutes daily for 5-18 years. 180 minutes daily for children below 5 . </a:t>
            </a: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3.No smoking.</a:t>
            </a:r>
            <a:endParaRPr lang="en-US" altLang="en-US" sz="24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105000"/>
              </a:lnSpc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16DEF3-FEC5-493F-9980-AA9EDB726407}" type="slidenum">
              <a:rPr lang="en-US" altLang="en-US" sz="1400" smtClean="0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dirty="0" smtClean="0"/>
          </a:p>
        </p:txBody>
      </p:sp>
      <p:sp>
        <p:nvSpPr>
          <p:cNvPr id="24581" name="AutoShape 6" descr="Image result for 4 pillars of health pictures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105000"/>
              </a:lnSpc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4582" name="AutoShape 8" descr="Image result for 4 pillars of health pictures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105000"/>
              </a:lnSpc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4583" name="AutoShape 10" descr="Image result for 4 pillars of health pictures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105000"/>
              </a:lnSpc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4584" name="AutoShape 12" descr="Image result for 4 pillars of health pictures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105000"/>
              </a:lnSpc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4585" name="AutoShape 14" descr="Image result for 4 pillars of health pictures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105000"/>
              </a:lnSpc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11" name="Picture 2" descr="C:\Users\ashameed\Desktop\healthy-lifestyle-pic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73971"/>
            <a:ext cx="5181600" cy="29982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85195" y="76200"/>
            <a:ext cx="366113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Tripod  </a:t>
            </a: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Healthy Life Style </a:t>
            </a:r>
          </a:p>
        </p:txBody>
      </p:sp>
      <p:pic>
        <p:nvPicPr>
          <p:cNvPr id="13" name="Picture 2" descr="C:\Users\asharma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1273"/>
            <a:ext cx="2667000" cy="153092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2" y="2819400"/>
            <a:ext cx="2480312" cy="17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4864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Global surveys indicate only 6% of the population is following the tripod of healthy life style advice 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Regular exercise can reduce the risk of developing upto 20 different illnesses like: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35% lower risk for  coronary heart disease and stroke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50% lower risk of type 2 diabetes.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30% lower  risk of  cancer.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83 % lower risk of osteoarthritis.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Relieves stress, depression and anxiety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Better sleep.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105000"/>
              </a:lnSpc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F38B71-AE7F-4AD1-AF77-F932794B71D1}" type="slidenum">
              <a:rPr lang="en-US" altLang="en-US" sz="1400" smtClean="0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101715" y="147935"/>
            <a:ext cx="262809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Some observations </a:t>
            </a:r>
          </a:p>
        </p:txBody>
      </p:sp>
    </p:spTree>
    <p:extLst>
      <p:ext uri="{BB962C8B-B14F-4D97-AF65-F5344CB8AC3E}">
        <p14:creationId xmlns:p14="http://schemas.microsoft.com/office/powerpoint/2010/main" val="20121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EFA608-9482-4099-9A2A-F8F5A3DF566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570" y="2078772"/>
            <a:ext cx="8229600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Wellness initiatives </a:t>
            </a:r>
            <a:endParaRPr lang="en-US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Health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talks emphasizing on diet , exercise, life style modifications.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Bringing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third party vendors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on site health screening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line tools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 mobile applications.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Employee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Orientation – with pathway to care 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Cost Containment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Generic drugs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Encouraging employees to visit clinics for outpatient conditions than hospitals.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Access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and Delivery Restrictions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120914"/>
            <a:ext cx="8229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Objective would be to shift employee benefit 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from treatment to prevention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to have sustainable scheme  on continuous basis.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972" y="300335"/>
            <a:ext cx="76835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Mitigation Initiatives to Control Medical Plan Cost Escalation</a:t>
            </a:r>
          </a:p>
        </p:txBody>
      </p:sp>
    </p:spTree>
    <p:extLst>
      <p:ext uri="{BB962C8B-B14F-4D97-AF65-F5344CB8AC3E}">
        <p14:creationId xmlns:p14="http://schemas.microsoft.com/office/powerpoint/2010/main" val="1093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296156"/>
              </p:ext>
            </p:extLst>
          </p:nvPr>
        </p:nvGraphicFramePr>
        <p:xfrm>
          <a:off x="304800" y="152398"/>
          <a:ext cx="8610600" cy="6493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7696200"/>
              </a:tblGrid>
              <a:tr h="300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en-US" sz="2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Proposed Wellness Calendar 2018-19</a:t>
                      </a:r>
                      <a:endParaRPr lang="en-US" sz="2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Orientation session / Breast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cancer awareness 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session.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9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line with World  </a:t>
                      </a:r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Diabetes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month, plan to arrange education and awareness seminar at  various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unit  premises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 Diabetes management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programs.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11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Health talks  on prevention of </a:t>
                      </a:r>
                      <a:r>
                        <a:rPr lang="en-US" sz="1400" b="1" u="sng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cardiovascular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diseases,  improving lipid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profiles with change in Dietary intakes,  Omega 3  fatty acids found in Salmon, Sardines, herring, flax seeds and walnuts and adding up fruits, vegetables, whole grain and reducing consumption of unhealthy and processed food.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9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Dec-18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Basic health check up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through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partnered  medical provider.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Jan-19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Talk on 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Importance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Nutrition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 Improving dietary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regimen.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0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Feb-19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Cancer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awareness programme. Speakers to be arranged from renowned medical providers to educate members on the causes of cancer and how can they avoid it.</a:t>
                      </a: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30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Mar-19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Employee orientation refresher on the policy coverage combining the orientation with education on the pathway to care. This would help members to change their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behavior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 have sustainable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scheme.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Apr-19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Ergonomics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awareness- lower back pain,  neck and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shoulders.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May-19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Adhoc wellness programme if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required.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Vitamin D awareness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Impact of Vitamin D deficiency on their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health.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Aug-19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Flu Vaccination at minimum cost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1843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initiatives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 Chair Yoga exercises –  posture to avoid injuries / muscle pain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1843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Holistic  wellness through Nutrition- frozen food, nutrition labels reading etc. 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1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September – Family  Health and Fitness  Month 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5441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Alternative treatment   - avoiding anti biotic , as they  kill good bacteria . </a:t>
                      </a:r>
                      <a:r>
                        <a:rPr lang="en-US" sz="1400" b="1" u="none" strike="noStrike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Pro-biotic diets to generate  bacteria to keep you  healthy. </a:t>
                      </a:r>
                      <a:endParaRPr lang="en-US" sz="1400" b="1" u="none" strike="noStrike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9" marR="8289" marT="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24B58-9F95-4F16-A742-A9C81BA890A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0ED71-9D33-4167-AB7F-734A87827E6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1" y="1828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334861" y="1424617"/>
            <a:ext cx="8550478" cy="4137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Wellness coaching : </a:t>
            </a:r>
            <a:r>
              <a:rPr lang="en-US" dirty="0" smtClean="0"/>
              <a:t>Smoking </a:t>
            </a:r>
            <a:r>
              <a:rPr lang="en-US" dirty="0"/>
              <a:t>cessation, increased physical activity, eating well and general weight management. </a:t>
            </a:r>
            <a:r>
              <a:rPr lang="en-US" b="1" dirty="0" smtClean="0">
                <a:solidFill>
                  <a:schemeClr val="bg1"/>
                </a:solidFill>
              </a:rPr>
              <a:t>( 9 out of 10 lung cancers are caused by smoking)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2000" b="1" dirty="0" smtClean="0"/>
          </a:p>
          <a:p>
            <a:r>
              <a:rPr lang="en-US" sz="2000" b="1" dirty="0" smtClean="0"/>
              <a:t>Health </a:t>
            </a:r>
            <a:r>
              <a:rPr lang="en-US" sz="2000" b="1" dirty="0"/>
              <a:t>coaching:</a:t>
            </a:r>
            <a:r>
              <a:rPr lang="en-US" dirty="0"/>
              <a:t> Use of evidence based skillful conversation, clinical strategies and interventions to actively and safely engage </a:t>
            </a:r>
            <a:r>
              <a:rPr lang="en-US" dirty="0" smtClean="0"/>
              <a:t> </a:t>
            </a:r>
            <a:r>
              <a:rPr lang="en-US" dirty="0"/>
              <a:t>in health </a:t>
            </a:r>
            <a:r>
              <a:rPr lang="en-US" dirty="0" smtClean="0"/>
              <a:t>behavior </a:t>
            </a:r>
            <a:r>
              <a:rPr lang="en-US" dirty="0"/>
              <a:t>change to better self manage their health, health risks and acute </a:t>
            </a:r>
            <a:r>
              <a:rPr lang="en-US" dirty="0" smtClean="0"/>
              <a:t>chronic </a:t>
            </a:r>
            <a:r>
              <a:rPr lang="en-US" dirty="0"/>
              <a:t>health conditions resulting in optimal wellness, improved health outcomes</a:t>
            </a:r>
            <a:r>
              <a:rPr lang="en-US" dirty="0" smtClean="0"/>
              <a:t>, lowered </a:t>
            </a:r>
            <a:r>
              <a:rPr lang="en-US" dirty="0"/>
              <a:t>health risks and decreased health care costs.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need to </a:t>
            </a:r>
            <a:r>
              <a:rPr lang="en-US" b="1" dirty="0"/>
              <a:t>rein in costs and keep employees  healthy</a:t>
            </a:r>
            <a:r>
              <a:rPr lang="en-US" dirty="0"/>
              <a:t> are primary drivers for companies to use health coaching as an employee benefit.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8894" y="300335"/>
            <a:ext cx="390587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it-IT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Way forward: Health coaches </a:t>
            </a:r>
          </a:p>
        </p:txBody>
      </p:sp>
    </p:spTree>
    <p:extLst>
      <p:ext uri="{BB962C8B-B14F-4D97-AF65-F5344CB8AC3E}">
        <p14:creationId xmlns:p14="http://schemas.microsoft.com/office/powerpoint/2010/main" val="42140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38188"/>
            <a:ext cx="834231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769938"/>
            <a:ext cx="83185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2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9102D-3652-497B-83D5-F750292FEB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10730" y="1441071"/>
            <a:ext cx="4425696" cy="2292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Inpatient, Outpatient, Pharmacy, Diagnostics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Fixed  deductible, Co- Pays, Annual Deductible.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Maximum Annual Coverage.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Geographical </a:t>
            </a:r>
            <a:r>
              <a:rPr lang="en-US" dirty="0"/>
              <a:t>coverage –Worldwide including / </a:t>
            </a:r>
            <a:r>
              <a:rPr lang="en-US" dirty="0" smtClean="0"/>
              <a:t>Excluding USA/Canada.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4549" y="4052170"/>
            <a:ext cx="4381877" cy="2329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Visa issuing Emirates- DHA, </a:t>
            </a:r>
            <a:r>
              <a:rPr lang="en-US" dirty="0" smtClean="0"/>
              <a:t>MOH plan </a:t>
            </a:r>
            <a:r>
              <a:rPr lang="en-US" dirty="0"/>
              <a:t>and…more to come. 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Approved  Insurer / Intermediary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Approved Network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Regulatory  compliance  for plan &amp; benefits.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Re( insurance ) support.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60726" y="4046721"/>
            <a:ext cx="4381877" cy="2329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Use of sophisticated medical equipment's.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Demand supply  imbalance – demand  for healthcare outpacing the supply of resources.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 Advances in medical science.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48200" y="1356781"/>
            <a:ext cx="4425696" cy="2292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Coverage for Dental or Optical.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Utilization </a:t>
            </a:r>
            <a:r>
              <a:rPr lang="en-US" dirty="0"/>
              <a:t>patterns – prognosis, main </a:t>
            </a:r>
            <a:r>
              <a:rPr lang="en-US" dirty="0" smtClean="0"/>
              <a:t>surgeries.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Age of members</a:t>
            </a:r>
            <a:r>
              <a:rPr lang="en-US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Prevalence of chronic conditions.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Medical </a:t>
            </a:r>
            <a:r>
              <a:rPr lang="en-US" dirty="0" smtClean="0"/>
              <a:t>inflation.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Alternative treatment.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66606" y="268069"/>
            <a:ext cx="658199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Components of Health Care Costs</a:t>
            </a:r>
          </a:p>
        </p:txBody>
      </p:sp>
    </p:spTree>
    <p:extLst>
      <p:ext uri="{BB962C8B-B14F-4D97-AF65-F5344CB8AC3E}">
        <p14:creationId xmlns:p14="http://schemas.microsoft.com/office/powerpoint/2010/main" val="29323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46750"/>
            <a:ext cx="2133600" cy="365125"/>
          </a:xfrm>
        </p:spPr>
        <p:txBody>
          <a:bodyPr/>
          <a:lstStyle/>
          <a:p>
            <a:pPr>
              <a:defRPr/>
            </a:pPr>
            <a:fld id="{C490ED71-9D33-4167-AB7F-734A87827E6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9129" y="71735"/>
            <a:ext cx="349326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Data driven Underwriting  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7373" y="652423"/>
            <a:ext cx="8678027" cy="795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Intuition </a:t>
            </a:r>
            <a:r>
              <a:rPr lang="en-US" sz="1600" b="1" dirty="0"/>
              <a:t>based </a:t>
            </a:r>
            <a:r>
              <a:rPr lang="en-US" sz="1600" b="1" dirty="0" smtClean="0"/>
              <a:t>underwriting or niche underwriting  </a:t>
            </a:r>
            <a:r>
              <a:rPr lang="en-US" sz="1600" b="1" dirty="0"/>
              <a:t>is no more </a:t>
            </a:r>
            <a:r>
              <a:rPr lang="en-US" sz="1600" b="1" dirty="0" smtClean="0"/>
              <a:t>relevant  in the emerging era of big data  with focus on coverage  </a:t>
            </a:r>
            <a:r>
              <a:rPr lang="en-US" sz="1600" b="1" dirty="0"/>
              <a:t> </a:t>
            </a:r>
            <a:r>
              <a:rPr lang="en-US" sz="1600" b="1" dirty="0" smtClean="0"/>
              <a:t>and tailor made products. 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8389" y="1828800"/>
            <a:ext cx="8678027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Digital and Technology  critical paradox of efficient underwriting &amp; claims management.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Data driven transformative business modelling and tools.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Product Innovation   with technological experimentation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092" y="3124200"/>
            <a:ext cx="8678027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Break the fix model to predictive modelling</a:t>
            </a:r>
            <a:r>
              <a:rPr lang="en-US" b="1" dirty="0" smtClean="0"/>
              <a:t>: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4838700"/>
            <a:ext cx="8678027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Endless potentials and possibilities.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8600" y="3962400"/>
            <a:ext cx="8678027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Data analysis and AI can detect fraud quickly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9091" y="5410200"/>
            <a:ext cx="8678027" cy="38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Optimal execution of underwriting process.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0ED71-9D33-4167-AB7F-734A87827E6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7069" y="420469"/>
            <a:ext cx="792095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INNOVATION IN HEALTH INSURANCE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" y="1219200"/>
            <a:ext cx="847344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Product  development with </a:t>
            </a:r>
            <a:r>
              <a:rPr lang="en-US" sz="1600" dirty="0"/>
              <a:t> </a:t>
            </a:r>
            <a:r>
              <a:rPr lang="en-US" sz="1600" dirty="0" smtClean="0"/>
              <a:t>help of data analytics and predictive  pattern of claims and behavior of insured.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Specific  Outpatient / In Patient  network / separate  schemes.  Generic drugs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Outpatient treatment  need to be encouraged in clinics. Hospitals should be only for Inpatient treatment</a:t>
            </a:r>
            <a:r>
              <a:rPr lang="en-US" sz="1600" dirty="0"/>
              <a:t> </a:t>
            </a:r>
            <a:r>
              <a:rPr lang="en-US" sz="1600" dirty="0" smtClean="0"/>
              <a:t>or emergency treatment.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OP at hospitals  </a:t>
            </a:r>
            <a:r>
              <a:rPr lang="en-US" sz="1600" dirty="0"/>
              <a:t> </a:t>
            </a:r>
            <a:r>
              <a:rPr lang="en-US" sz="1600" dirty="0" smtClean="0"/>
              <a:t>if at all to be allowed with higher co-pay.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1000" y="3048000"/>
            <a:ext cx="847344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Periodical checkups half yearly / quarterly  for CBC / BP/ Cholesterol / Triglycerides / Urine </a:t>
            </a:r>
            <a:r>
              <a:rPr lang="en-US" sz="1400" dirty="0" smtClean="0"/>
              <a:t>analysis/ Uric  acid/ Creatinine/  Basic liver test / ECG.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Mandatory flu  vaccinations/ vitamin D screening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Health advisory / talks through social media/ lectures/ information bulletins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Health coaching / wellness initiatives to destress people and motivating </a:t>
            </a:r>
            <a:r>
              <a:rPr lang="en-US" sz="1600" dirty="0"/>
              <a:t> </a:t>
            </a:r>
            <a:r>
              <a:rPr lang="en-US" sz="1600" dirty="0" smtClean="0"/>
              <a:t>for  balanced life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41960" y="5867400"/>
            <a:ext cx="841248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Working closely with MOH / DHA and other agencies for health related </a:t>
            </a:r>
            <a:r>
              <a:rPr lang="en-US" sz="1600" dirty="0" smtClean="0"/>
              <a:t>campaigns.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1480" y="4648200"/>
            <a:ext cx="844296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Identifying good doctors in specific specialized fields and  a list of such doctors / specialists  to be  made  available  with  insured’s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More coordination and unified approach  between insurers/ network providers / medical providers. </a:t>
            </a:r>
          </a:p>
        </p:txBody>
      </p:sp>
    </p:spTree>
    <p:extLst>
      <p:ext uri="{BB962C8B-B14F-4D97-AF65-F5344CB8AC3E}">
        <p14:creationId xmlns:p14="http://schemas.microsoft.com/office/powerpoint/2010/main" val="1287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676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Thank you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0334471"/>
              </p:ext>
            </p:extLst>
          </p:nvPr>
        </p:nvGraphicFramePr>
        <p:xfrm>
          <a:off x="438912" y="868680"/>
          <a:ext cx="8113776" cy="491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307011" y="76200"/>
            <a:ext cx="637757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Health Insurance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Infrastructure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26" y="5867401"/>
            <a:ext cx="8987811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Highly complex with multiple entities many times working toward conflicting interest / goals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17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9102D-3652-497B-83D5-F750292FEBF3}" type="slidenum">
              <a:rPr lang="en-US" b="1" smtClean="0"/>
              <a:pPr/>
              <a:t>5</a:t>
            </a:fld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9401" y="251936"/>
            <a:ext cx="807971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Health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Insurance Rising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Health Care Costs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Ecosystem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3985056"/>
              </p:ext>
            </p:extLst>
          </p:nvPr>
        </p:nvGraphicFramePr>
        <p:xfrm>
          <a:off x="304800" y="12192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5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9801" y="6400800"/>
            <a:ext cx="3311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/>
              <a:t>3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8354"/>
              </p:ext>
            </p:extLst>
          </p:nvPr>
        </p:nvGraphicFramePr>
        <p:xfrm>
          <a:off x="304800" y="1154673"/>
          <a:ext cx="3276600" cy="4214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864724"/>
                <a:gridCol w="835838"/>
                <a:gridCol w="966438"/>
              </a:tblGrid>
              <a:tr h="842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Year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Management 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(Premium Per Capita)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NM (Premium per Capita)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(Premium per Capita)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2006-07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1,770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612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833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2007-08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1,815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748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979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2008-09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1,815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765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938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2009-10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2,089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810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1038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2010-11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2,311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1,033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1,266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2011-12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2,483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1,185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1,453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2012-13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3,112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1,128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1,623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2013-14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2,706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1,209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1,559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2014-15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935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1330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2015-16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3,688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830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1574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2016-17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3,738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944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1722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2017-18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4,232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835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64094"/>
            <a:ext cx="5499600" cy="41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5168" y="238780"/>
            <a:ext cx="643875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it-IT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 Capita  Premium 2006-07 to 2017-18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808" y="5867400"/>
            <a:ext cx="8637110" cy="5204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Premium increased by 2.39 times ( Management) and 1.36 times for Non Management </a:t>
            </a:r>
          </a:p>
        </p:txBody>
      </p:sp>
    </p:spTree>
    <p:extLst>
      <p:ext uri="{BB962C8B-B14F-4D97-AF65-F5344CB8AC3E}">
        <p14:creationId xmlns:p14="http://schemas.microsoft.com/office/powerpoint/2010/main" val="1961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9102D-3652-497B-83D5-F750292FEB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1600" y="6400800"/>
            <a:ext cx="3048000" cy="228599"/>
          </a:xfrm>
        </p:spPr>
        <p:txBody>
          <a:bodyPr/>
          <a:lstStyle/>
          <a:p>
            <a:r>
              <a:rPr lang="en-US" dirty="0"/>
              <a:t>Increasing Cost in Health Care Service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425"/>
            <a:ext cx="8229601" cy="5603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36784" y="92151"/>
            <a:ext cx="451803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Premium 2013-14 to 2017-18</a:t>
            </a:r>
          </a:p>
        </p:txBody>
      </p:sp>
      <p:sp>
        <p:nvSpPr>
          <p:cNvPr id="8" name="Pentagon 7"/>
          <p:cNvSpPr/>
          <p:nvPr/>
        </p:nvSpPr>
        <p:spPr>
          <a:xfrm>
            <a:off x="457200" y="762000"/>
            <a:ext cx="2895600" cy="1030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156</a:t>
            </a:r>
            <a:r>
              <a:rPr lang="en-US" dirty="0"/>
              <a:t>% Average increase in health care cost in 5 year- Management schemes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105000"/>
              </a:lnSpc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105000"/>
              </a:lnSpc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105000"/>
              </a:lnSpc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F601E4-48DA-428C-B15C-B6CFAFDB72FC}" type="slidenum">
              <a:rPr lang="en-US" altLang="en-US" sz="1400" smtClean="0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52797" y="100986"/>
            <a:ext cx="6343403" cy="4324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Prognosis Of Morbid Conditions -Reasons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16471"/>
              </p:ext>
            </p:extLst>
          </p:nvPr>
        </p:nvGraphicFramePr>
        <p:xfrm>
          <a:off x="381000" y="685797"/>
          <a:ext cx="8458200" cy="5691015"/>
        </p:xfrm>
        <a:graphic>
          <a:graphicData uri="http://schemas.openxmlformats.org/drawingml/2006/table">
            <a:tbl>
              <a:tblPr/>
              <a:tblGrid>
                <a:gridCol w="1739387"/>
                <a:gridCol w="1074328"/>
                <a:gridCol w="1296016"/>
                <a:gridCol w="4348469"/>
              </a:tblGrid>
              <a:tr h="26356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Break up of Diagnosis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Diagnosis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No. Of Cases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Main Factor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Contributing Causes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Respiratory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2,045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Style/OH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cold air, Oral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Hygiene, Dust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Injuries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1,278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Insufficient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warm up/stretching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contact sports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Diabetes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Sedentary lifestyle, lack of walking/exercise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Gastritis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Medications esp AID , Acidic food,meal timings 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Hypertension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Anxiety, Stress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Oncology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Style/BBL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Diet, Red meat, carcinogenic, alcohol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Nephrolithiasis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Diet / 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Insufficient water intake, Lack of vegetable/fruits 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Heart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Cholesterol, lack of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exercise ,  dietary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imbalance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Abdominal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BBL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Appendicitis mainly, dietary 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Hygiene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Viral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Bacterial, Hygiene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Environmental 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Urinary Tract Infect.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water intake, Toxic food, Unclean restrooms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Dermatology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Hygiene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Insects, hygiene , Sun exposure.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Eye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Looking at Computer, Mobile etc., (No short breaks)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Vitamin Deficiency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Imbalanced meals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Gynaecology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Maternity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Maternity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Hypo/Hyper Thyroid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exercise, imbalanced diet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Arthiritis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exercise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Noise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 to long hours of noise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Orthopedic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calcium intake, weak bones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Allergy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BBL 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Biological Bad Luck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Septic Shock (MODS)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Combination of life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style , dietary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habits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Pilonidal Sinus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BBL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Biological Bad Luck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Hernia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BBL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Biological Bad Luck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Multiple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8,014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Style         (75%)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6,015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Smoking, Sedentary Lifestyle,  Eating habits, Lack of exercise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2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               (25%)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1,999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Noise exposure, Insufficient water intake, Lack of hygiene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BBL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Allergy,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Gynecology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12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Abbr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BBL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-Biological Bad Luck; OH- Oral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Hygiene, AID-Anti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Inflam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Drugs, A/P - Active / Passive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5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334000" y="6400800"/>
            <a:ext cx="3048000" cy="2730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786896" y="152400"/>
            <a:ext cx="3232904" cy="523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Key Cost Drivers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5610067"/>
              </p:ext>
            </p:extLst>
          </p:nvPr>
        </p:nvGraphicFramePr>
        <p:xfrm>
          <a:off x="762000" y="762000"/>
          <a:ext cx="769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2133600" y="4191000"/>
            <a:ext cx="1659636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KEY COST DRIVERS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278290" y="6162174"/>
            <a:ext cx="8637110" cy="3910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2/3 of total medical claims comes from Outpatient and 1/3 from Inpatient claims</a:t>
            </a:r>
          </a:p>
        </p:txBody>
      </p:sp>
    </p:spTree>
    <p:extLst>
      <p:ext uri="{BB962C8B-B14F-4D97-AF65-F5344CB8AC3E}">
        <p14:creationId xmlns:p14="http://schemas.microsoft.com/office/powerpoint/2010/main" val="15856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2483</Words>
  <Application>Microsoft Office PowerPoint</Application>
  <PresentationFormat>On-screen Show (4:3)</PresentationFormat>
  <Paragraphs>553</Paragraphs>
  <Slides>32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Innovation in Health Insurance Voice of customer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containment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medical conditions</dc:title>
  <dc:creator>Anil Sharma</dc:creator>
  <cp:lastModifiedBy>Anil Sharma</cp:lastModifiedBy>
  <cp:revision>156</cp:revision>
  <cp:lastPrinted>2018-11-05T09:57:16Z</cp:lastPrinted>
  <dcterms:created xsi:type="dcterms:W3CDTF">2006-08-16T00:00:00Z</dcterms:created>
  <dcterms:modified xsi:type="dcterms:W3CDTF">2018-11-07T17:14:56Z</dcterms:modified>
</cp:coreProperties>
</file>